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86" r:id="rId3"/>
    <p:sldId id="259" r:id="rId4"/>
    <p:sldId id="287" r:id="rId5"/>
    <p:sldId id="288" r:id="rId6"/>
    <p:sldId id="289" r:id="rId7"/>
    <p:sldId id="257" r:id="rId8"/>
    <p:sldId id="260" r:id="rId9"/>
    <p:sldId id="261" r:id="rId10"/>
    <p:sldId id="258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49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CEF7D-706B-4581-8B24-9B2E943A8FB0}" type="datetimeFigureOut">
              <a:rPr lang="sv-SE" smtClean="0"/>
              <a:pPr/>
              <a:t>2017-07-08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71069-3262-4389-AFDD-5A9A73724D5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04671-E7A2-4ECE-A44F-16E74B0B12F1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FF1281-71BE-45FE-9995-83CFEC8C4A89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CAE3F6-815C-4749-A5E2-05EC434B7CD5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82F36-1D73-4A1C-935A-F7FA0BB478F3}" type="slidenum">
              <a:rPr lang="sv-SE" smtClean="0"/>
              <a:pPr>
                <a:defRPr/>
              </a:pPr>
              <a:t>28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31755-B918-47A3-816C-4B9181E22999}" type="slidenum">
              <a:rPr lang="sv-SE" smtClean="0"/>
              <a:pPr>
                <a:defRPr/>
              </a:pPr>
              <a:t>30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94931-E9F5-4F47-BB71-628E1F91249F}" type="slidenum">
              <a:rPr lang="sv-SE" smtClean="0"/>
              <a:pPr>
                <a:defRPr/>
              </a:pPr>
              <a:t>31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1DFAC-E770-4FC5-A7EA-DEB721B4A91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nyemrlsz.newlights.info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hrf.org/kisebbsegkutatas/kk_2010_04/cikk.php?id=18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www.tzsinat.h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/>
          <a:p>
            <a:r>
              <a:rPr lang="sv-SE" sz="3600" dirty="0" smtClean="0"/>
              <a:t>TARTSUK MEG AMI A MIÉNK!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600" b="1" dirty="0" smtClean="0"/>
              <a:t>MÚLTUNK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8352928" cy="2592288"/>
          </a:xfrm>
        </p:spPr>
        <p:txBody>
          <a:bodyPr>
            <a:normAutofit lnSpcReduction="10000"/>
          </a:bodyPr>
          <a:lstStyle/>
          <a:p>
            <a:r>
              <a:rPr lang="sv-SE" b="1" dirty="0" err="1" smtClean="0">
                <a:solidFill>
                  <a:srgbClr val="FF0000"/>
                </a:solidFill>
              </a:rPr>
              <a:t>Jellegünk</a:t>
            </a:r>
            <a:r>
              <a:rPr lang="sv-SE" b="1" dirty="0" smtClean="0">
                <a:solidFill>
                  <a:srgbClr val="FF0000"/>
                </a:solidFill>
              </a:rPr>
              <a:t> a </a:t>
            </a:r>
            <a:br>
              <a:rPr lang="sv-SE" b="1" dirty="0" smtClean="0">
                <a:solidFill>
                  <a:srgbClr val="FF0000"/>
                </a:solidFill>
              </a:rPr>
            </a:br>
            <a:r>
              <a:rPr lang="sv-SE" b="1" dirty="0" err="1" smtClean="0">
                <a:solidFill>
                  <a:srgbClr val="FF0000"/>
                </a:solidFill>
              </a:rPr>
              <a:t>multikulturalizmus</a:t>
            </a:r>
            <a:r>
              <a:rPr lang="sv-SE" b="1" dirty="0" smtClean="0">
                <a:solidFill>
                  <a:srgbClr val="FF0000"/>
                </a:solidFill>
              </a:rPr>
              <a:t> és </a:t>
            </a:r>
            <a:br>
              <a:rPr lang="sv-SE" b="1" dirty="0" smtClean="0">
                <a:solidFill>
                  <a:srgbClr val="FF0000"/>
                </a:solidFill>
              </a:rPr>
            </a:br>
            <a:r>
              <a:rPr lang="sv-SE" b="1" dirty="0" smtClean="0">
                <a:solidFill>
                  <a:srgbClr val="FF0000"/>
                </a:solidFill>
              </a:rPr>
              <a:t>a </a:t>
            </a:r>
            <a:r>
              <a:rPr lang="sv-SE" b="1" dirty="0" err="1" smtClean="0">
                <a:solidFill>
                  <a:srgbClr val="FF0000"/>
                </a:solidFill>
              </a:rPr>
              <a:t>globális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szabadkereskedelem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br>
              <a:rPr lang="sv-SE" b="1" dirty="0" smtClean="0">
                <a:solidFill>
                  <a:srgbClr val="FF0000"/>
                </a:solidFill>
              </a:rPr>
            </a:br>
            <a:r>
              <a:rPr lang="sv-SE" b="1" dirty="0" err="1" smtClean="0">
                <a:solidFill>
                  <a:srgbClr val="FF0000"/>
                </a:solidFill>
              </a:rPr>
              <a:t>világbirodalmában</a:t>
            </a:r>
            <a:endParaRPr lang="sv-SE" b="1" dirty="0" smtClean="0">
              <a:solidFill>
                <a:srgbClr val="FF0000"/>
              </a:solidFill>
            </a:endParaRPr>
          </a:p>
          <a:p>
            <a:endParaRPr lang="sv-SE" sz="1200" b="1" dirty="0">
              <a:solidFill>
                <a:srgbClr val="FF0000"/>
              </a:solidFill>
            </a:endParaRPr>
          </a:p>
          <a:p>
            <a:r>
              <a:rPr lang="sv-SE" sz="2100" dirty="0" smtClean="0">
                <a:solidFill>
                  <a:schemeClr val="tx1"/>
                </a:solidFill>
              </a:rPr>
              <a:t>Dr Békássy N Albert, NyEMRLSz </a:t>
            </a:r>
            <a:r>
              <a:rPr lang="sv-SE" sz="2100" dirty="0" err="1" smtClean="0">
                <a:solidFill>
                  <a:schemeClr val="tx1"/>
                </a:solidFill>
              </a:rPr>
              <a:t>Csákvár</a:t>
            </a:r>
            <a:r>
              <a:rPr lang="sv-SE" sz="2100" dirty="0" smtClean="0">
                <a:solidFill>
                  <a:schemeClr val="tx1"/>
                </a:solidFill>
              </a:rPr>
              <a:t> 2017. </a:t>
            </a:r>
            <a:r>
              <a:rPr lang="sv-SE" sz="2100" dirty="0" err="1" smtClean="0">
                <a:solidFill>
                  <a:schemeClr val="tx1"/>
                </a:solidFill>
              </a:rPr>
              <a:t>július</a:t>
            </a:r>
            <a:r>
              <a:rPr lang="sv-SE" sz="2100" dirty="0" smtClean="0">
                <a:solidFill>
                  <a:schemeClr val="tx1"/>
                </a:solidFill>
              </a:rPr>
              <a:t> 15.</a:t>
            </a:r>
          </a:p>
          <a:p>
            <a:endParaRPr lang="sv-SE" b="1" dirty="0">
              <a:solidFill>
                <a:srgbClr val="FF0000"/>
              </a:solidFill>
            </a:endParaRPr>
          </a:p>
          <a:p>
            <a:endParaRPr lang="sv-SE" b="1" dirty="0">
              <a:solidFill>
                <a:srgbClr val="FF0000"/>
              </a:solidFill>
            </a:endParaRPr>
          </a:p>
        </p:txBody>
      </p:sp>
      <p:pic>
        <p:nvPicPr>
          <p:cNvPr id="4" name="Bild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3"/>
            <a:ext cx="1007343" cy="101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err="1" smtClean="0"/>
              <a:t>Maradj</a:t>
            </a:r>
            <a:r>
              <a:rPr lang="sv-SE" b="1" dirty="0" smtClean="0"/>
              <a:t> </a:t>
            </a:r>
            <a:r>
              <a:rPr lang="sv-SE" b="1" dirty="0" err="1" smtClean="0"/>
              <a:t>annak</a:t>
            </a:r>
            <a:r>
              <a:rPr lang="sv-SE" b="1" dirty="0" smtClean="0"/>
              <a:t>, </a:t>
            </a:r>
            <a:r>
              <a:rPr lang="sv-SE" b="1" dirty="0" err="1" smtClean="0"/>
              <a:t>aki</a:t>
            </a:r>
            <a:r>
              <a:rPr lang="sv-SE" b="1" dirty="0" smtClean="0"/>
              <a:t> </a:t>
            </a:r>
            <a:r>
              <a:rPr lang="sv-SE" b="1" dirty="0" err="1" smtClean="0"/>
              <a:t>vagy</a:t>
            </a:r>
            <a:r>
              <a:rPr lang="sv-SE" b="1" dirty="0" smtClean="0"/>
              <a:t>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szülőföld elhagyása</a:t>
            </a:r>
            <a:r>
              <a:rPr lang="sv-SE" dirty="0" smtClean="0"/>
              <a:t> –</a:t>
            </a:r>
            <a:r>
              <a:rPr lang="hu-HU" dirty="0" smtClean="0"/>
              <a:t> gyászfolyamat</a:t>
            </a:r>
            <a:r>
              <a:rPr lang="sv-SE" dirty="0" smtClean="0"/>
              <a:t>?</a:t>
            </a:r>
            <a:r>
              <a:rPr lang="hu-HU" dirty="0" smtClean="0"/>
              <a:t> </a:t>
            </a:r>
            <a:endParaRPr lang="sv-SE" dirty="0" smtClean="0"/>
          </a:p>
          <a:p>
            <a:r>
              <a:rPr lang="sv-SE" dirty="0" smtClean="0"/>
              <a:t>De</a:t>
            </a:r>
            <a:r>
              <a:rPr lang="hu-HU" dirty="0" smtClean="0"/>
              <a:t> újrakezdés </a:t>
            </a:r>
            <a:r>
              <a:rPr lang="sv-SE" dirty="0" smtClean="0"/>
              <a:t>is </a:t>
            </a:r>
            <a:r>
              <a:rPr lang="hu-HU" dirty="0" smtClean="0"/>
              <a:t>egyben</a:t>
            </a:r>
            <a:endParaRPr lang="sv-SE" dirty="0" smtClean="0"/>
          </a:p>
          <a:p>
            <a:r>
              <a:rPr lang="sv-SE" dirty="0" err="1" smtClean="0"/>
              <a:t>Mi</a:t>
            </a:r>
            <a:r>
              <a:rPr lang="sv-SE" dirty="0" smtClean="0"/>
              <a:t> </a:t>
            </a:r>
            <a:r>
              <a:rPr lang="hu-HU" dirty="0" smtClean="0"/>
              <a:t>az élet magától értetődöttsége</a:t>
            </a:r>
            <a:r>
              <a:rPr lang="sv-SE" dirty="0" smtClean="0"/>
              <a:t>? </a:t>
            </a:r>
          </a:p>
          <a:p>
            <a:r>
              <a:rPr lang="sv-SE" dirty="0" smtClean="0"/>
              <a:t>Bet</a:t>
            </a:r>
            <a:r>
              <a:rPr lang="hu-HU" dirty="0" smtClean="0"/>
              <a:t>ű</a:t>
            </a:r>
            <a:r>
              <a:rPr lang="sv-SE" dirty="0" err="1" smtClean="0"/>
              <a:t>zni</a:t>
            </a:r>
            <a:r>
              <a:rPr lang="sv-SE" dirty="0" smtClean="0"/>
              <a:t> a </a:t>
            </a:r>
            <a:r>
              <a:rPr lang="sv-SE" dirty="0" err="1" smtClean="0"/>
              <a:t>nevemet</a:t>
            </a:r>
            <a:r>
              <a:rPr lang="sv-SE" dirty="0" smtClean="0"/>
              <a:t> – </a:t>
            </a:r>
            <a:r>
              <a:rPr lang="sv-SE" dirty="0" err="1" smtClean="0"/>
              <a:t>elhagyott</a:t>
            </a:r>
            <a:r>
              <a:rPr lang="sv-SE" dirty="0" smtClean="0"/>
              <a:t> </a:t>
            </a:r>
            <a:r>
              <a:rPr lang="sv-SE" dirty="0" err="1" smtClean="0"/>
              <a:t>ékezetek</a:t>
            </a:r>
            <a:endParaRPr lang="sv-SE" dirty="0" smtClean="0"/>
          </a:p>
          <a:p>
            <a:r>
              <a:rPr lang="sv-SE" dirty="0" smtClean="0"/>
              <a:t>A</a:t>
            </a:r>
            <a:r>
              <a:rPr lang="hu-HU" dirty="0" smtClean="0"/>
              <a:t>nyanyelv</a:t>
            </a:r>
            <a:r>
              <a:rPr lang="sv-SE" dirty="0" smtClean="0"/>
              <a:t>? </a:t>
            </a:r>
            <a:r>
              <a:rPr lang="sv-SE" dirty="0" err="1" smtClean="0"/>
              <a:t>Környezet</a:t>
            </a:r>
            <a:r>
              <a:rPr lang="sv-SE" dirty="0" smtClean="0"/>
              <a:t> </a:t>
            </a:r>
            <a:r>
              <a:rPr lang="sv-SE" dirty="0" err="1" smtClean="0"/>
              <a:t>nyelve</a:t>
            </a:r>
            <a:r>
              <a:rPr lang="sv-SE" dirty="0" smtClean="0"/>
              <a:t>? </a:t>
            </a:r>
          </a:p>
          <a:p>
            <a:r>
              <a:rPr lang="sv-SE" dirty="0" smtClean="0"/>
              <a:t>Hova </a:t>
            </a:r>
            <a:r>
              <a:rPr lang="sv-SE" dirty="0" err="1" smtClean="0"/>
              <a:t>tartozás</a:t>
            </a:r>
            <a:r>
              <a:rPr lang="sv-SE" dirty="0" smtClean="0"/>
              <a:t>? </a:t>
            </a:r>
          </a:p>
          <a:p>
            <a:r>
              <a:rPr lang="sv-SE" dirty="0" err="1" smtClean="0"/>
              <a:t>Leszármazottak</a:t>
            </a:r>
            <a:r>
              <a:rPr lang="sv-SE" dirty="0" smtClean="0"/>
              <a:t> </a:t>
            </a:r>
            <a:r>
              <a:rPr lang="sv-SE" dirty="0" err="1" smtClean="0"/>
              <a:t>önazonossága</a:t>
            </a:r>
            <a:r>
              <a:rPr lang="sv-SE" dirty="0" smtClean="0"/>
              <a:t>?</a:t>
            </a:r>
          </a:p>
          <a:p>
            <a:r>
              <a:rPr lang="sv-SE" dirty="0" err="1" smtClean="0"/>
              <a:t>Hazatérés</a:t>
            </a:r>
            <a:r>
              <a:rPr lang="sv-SE" dirty="0" smtClean="0"/>
              <a:t> – </a:t>
            </a:r>
            <a:r>
              <a:rPr lang="sv-SE" dirty="0" err="1" smtClean="0"/>
              <a:t>hol</a:t>
            </a:r>
            <a:r>
              <a:rPr lang="sv-SE" dirty="0" smtClean="0"/>
              <a:t> a </a:t>
            </a:r>
            <a:r>
              <a:rPr lang="sv-SE" dirty="0" err="1" smtClean="0"/>
              <a:t>haza</a:t>
            </a:r>
            <a:r>
              <a:rPr lang="sv-SE" dirty="0" smtClean="0"/>
              <a:t>?</a:t>
            </a:r>
          </a:p>
          <a:p>
            <a:r>
              <a:rPr lang="sv-SE" dirty="0" smtClean="0"/>
              <a:t>E</a:t>
            </a:r>
            <a:r>
              <a:rPr lang="hu-HU" dirty="0" smtClean="0"/>
              <a:t>gyéni életutak </a:t>
            </a:r>
            <a:r>
              <a:rPr lang="sv-SE" dirty="0" smtClean="0"/>
              <a:t>&amp;</a:t>
            </a:r>
            <a:r>
              <a:rPr lang="hu-HU" dirty="0" smtClean="0"/>
              <a:t> döntések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hu-HU" dirty="0" smtClean="0"/>
              <a:t>felemelő és szívszorító pillanatok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Bildobjek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971550" y="0"/>
            <a:ext cx="7056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 dirty="0"/>
          </a:p>
        </p:txBody>
      </p:sp>
      <p:sp>
        <p:nvSpPr>
          <p:cNvPr id="3075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  <a:endParaRPr lang="sv-SE" dirty="0" smtClean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8ACC8-CD1E-438A-9B4F-5A4E9F162456}" type="slidenum">
              <a:rPr lang="sv-SE"/>
              <a:pPr>
                <a:defRPr/>
              </a:pPr>
              <a:t>12</a:t>
            </a:fld>
            <a:endParaRPr lang="sv-SE"/>
          </a:p>
        </p:txBody>
      </p:sp>
      <p:sp>
        <p:nvSpPr>
          <p:cNvPr id="3077" name="Platshållare för sidfo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v-SE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Platshållare för bild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79D35C-7919-4056-80F4-DA8D7A2D77FA}" type="slidenum">
              <a:rPr lang="sv-S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sv-S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9" name="Rubrik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1143000"/>
          </a:xfrm>
        </p:spPr>
        <p:txBody>
          <a:bodyPr/>
          <a:lstStyle/>
          <a:p>
            <a:pPr eaLnBrk="1" hangingPunct="1"/>
            <a:r>
              <a:rPr lang="sv-SE" smtClean="0"/>
              <a:t>Napirenden</a:t>
            </a:r>
          </a:p>
        </p:txBody>
      </p:sp>
      <p:sp>
        <p:nvSpPr>
          <p:cNvPr id="16391" name="Platshållare för innehåll 2"/>
          <p:cNvSpPr>
            <a:spLocks noGrp="1"/>
          </p:cNvSpPr>
          <p:nvPr>
            <p:ph idx="1"/>
          </p:nvPr>
        </p:nvSpPr>
        <p:spPr>
          <a:xfrm>
            <a:off x="971550" y="1916113"/>
            <a:ext cx="7561263" cy="3455987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sv-SE" sz="2400" dirty="0" smtClean="0"/>
              <a:t>Kik </a:t>
            </a:r>
            <a:r>
              <a:rPr lang="sv-SE" sz="2400" dirty="0" err="1" smtClean="0"/>
              <a:t>vagyunk</a:t>
            </a:r>
            <a:r>
              <a:rPr lang="sv-SE" sz="2400" dirty="0" smtClean="0"/>
              <a:t> </a:t>
            </a:r>
            <a:r>
              <a:rPr lang="sv-SE" sz="2400" dirty="0" err="1" smtClean="0"/>
              <a:t>és</a:t>
            </a:r>
            <a:r>
              <a:rPr lang="sv-SE" sz="2400" dirty="0" smtClean="0"/>
              <a:t> </a:t>
            </a:r>
            <a:r>
              <a:rPr lang="sv-SE" sz="2400" dirty="0" err="1" smtClean="0"/>
              <a:t>mit</a:t>
            </a:r>
            <a:r>
              <a:rPr lang="sv-SE" sz="2400" dirty="0" smtClean="0"/>
              <a:t> </a:t>
            </a:r>
            <a:r>
              <a:rPr lang="sv-SE" sz="2400" dirty="0" err="1" smtClean="0"/>
              <a:t>akarunk</a:t>
            </a:r>
            <a:r>
              <a:rPr lang="sv-SE" sz="2400" dirty="0" smtClean="0"/>
              <a:t>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sv-SE" sz="2400" dirty="0" err="1" smtClean="0"/>
              <a:t>Célunk</a:t>
            </a:r>
            <a:r>
              <a:rPr lang="sv-SE" sz="2400" dirty="0" smtClean="0"/>
              <a:t> </a:t>
            </a:r>
            <a:r>
              <a:rPr lang="sv-SE" sz="2400" dirty="0" err="1" smtClean="0"/>
              <a:t>és</a:t>
            </a:r>
            <a:r>
              <a:rPr lang="sv-SE" sz="2400" dirty="0" smtClean="0"/>
              <a:t> </a:t>
            </a:r>
            <a:r>
              <a:rPr lang="sv-SE" sz="2400" dirty="0" err="1" smtClean="0"/>
              <a:t>feladataink</a:t>
            </a:r>
            <a:r>
              <a:rPr lang="sv-SE" sz="2400" dirty="0" smtClean="0"/>
              <a:t>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sv-SE" sz="2400" dirty="0" err="1" smtClean="0"/>
              <a:t>Kell-e</a:t>
            </a:r>
            <a:r>
              <a:rPr lang="sv-SE" sz="2400" dirty="0" smtClean="0"/>
              <a:t> a </a:t>
            </a:r>
            <a:r>
              <a:rPr lang="sv-SE" sz="2400" dirty="0" err="1" smtClean="0"/>
              <a:t>politikáról</a:t>
            </a:r>
            <a:r>
              <a:rPr lang="sv-SE" sz="2400" dirty="0" smtClean="0"/>
              <a:t> </a:t>
            </a:r>
            <a:r>
              <a:rPr lang="sv-SE" sz="2400" dirty="0" err="1" smtClean="0"/>
              <a:t>beszélnünk</a:t>
            </a:r>
            <a:r>
              <a:rPr lang="sv-SE" sz="2400" dirty="0" smtClean="0"/>
              <a:t>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sv-SE" sz="2400" dirty="0" smtClean="0"/>
              <a:t>Milyen </a:t>
            </a:r>
            <a:r>
              <a:rPr lang="sv-SE" sz="2400" dirty="0" err="1" smtClean="0"/>
              <a:t>alapon</a:t>
            </a:r>
            <a:r>
              <a:rPr lang="sv-SE" sz="2400" dirty="0" smtClean="0"/>
              <a:t> </a:t>
            </a:r>
            <a:r>
              <a:rPr lang="sv-SE" sz="2400" dirty="0" err="1" smtClean="0"/>
              <a:t>tartunk</a:t>
            </a:r>
            <a:r>
              <a:rPr lang="sv-SE" sz="2400" dirty="0" smtClean="0"/>
              <a:t> </a:t>
            </a:r>
            <a:r>
              <a:rPr lang="sv-SE" sz="2400" dirty="0" err="1" smtClean="0"/>
              <a:t>igényt</a:t>
            </a:r>
            <a:r>
              <a:rPr lang="sv-SE" sz="2400" dirty="0" smtClean="0"/>
              <a:t> a </a:t>
            </a:r>
            <a:r>
              <a:rPr lang="sv-SE" sz="2400" dirty="0" err="1" smtClean="0"/>
              <a:t>velünk</a:t>
            </a:r>
            <a:r>
              <a:rPr lang="sv-SE" sz="2400" dirty="0" smtClean="0"/>
              <a:t> </a:t>
            </a:r>
            <a:r>
              <a:rPr lang="sv-SE" sz="2400" dirty="0" err="1" smtClean="0"/>
              <a:t>való</a:t>
            </a:r>
            <a:r>
              <a:rPr lang="sv-SE" sz="2400" dirty="0" smtClean="0"/>
              <a:t> </a:t>
            </a:r>
            <a:r>
              <a:rPr lang="sv-SE" sz="2400" dirty="0" err="1" smtClean="0"/>
              <a:t>tárgyalásra</a:t>
            </a:r>
            <a:r>
              <a:rPr lang="sv-SE" sz="2400" dirty="0" smtClean="0"/>
              <a:t>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sv-SE" sz="2400" dirty="0" err="1" smtClean="0"/>
              <a:t>Az</a:t>
            </a:r>
            <a:r>
              <a:rPr lang="sv-SE" sz="2400" dirty="0" smtClean="0"/>
              <a:t> </a:t>
            </a:r>
            <a:r>
              <a:rPr lang="sv-SE" sz="2400" dirty="0" err="1" smtClean="0"/>
              <a:t>európai</a:t>
            </a:r>
            <a:r>
              <a:rPr lang="sv-SE" sz="2400" dirty="0" smtClean="0"/>
              <a:t> magyar </a:t>
            </a:r>
            <a:r>
              <a:rPr lang="sv-SE" sz="2400" dirty="0" err="1" smtClean="0"/>
              <a:t>református</a:t>
            </a:r>
            <a:r>
              <a:rPr lang="sv-SE" sz="2400" dirty="0" smtClean="0"/>
              <a:t> </a:t>
            </a:r>
            <a:r>
              <a:rPr lang="sv-SE" sz="2400" dirty="0" err="1" smtClean="0"/>
              <a:t>szórványgondokról</a:t>
            </a:r>
            <a:endParaRPr lang="sv-SE" sz="24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sv-SE" sz="2400" dirty="0" err="1" smtClean="0"/>
              <a:t>Áttekintés</a:t>
            </a:r>
            <a:r>
              <a:rPr lang="sv-SE" sz="2400" dirty="0" smtClean="0"/>
              <a:t>: </a:t>
            </a:r>
            <a:r>
              <a:rPr lang="sv-SE" sz="2400" dirty="0" err="1" smtClean="0"/>
              <a:t>magunkról</a:t>
            </a:r>
            <a:r>
              <a:rPr lang="sv-SE" sz="2400" dirty="0" smtClean="0"/>
              <a:t> </a:t>
            </a:r>
            <a:r>
              <a:rPr lang="sv-SE" sz="2400" dirty="0" err="1" smtClean="0"/>
              <a:t>és</a:t>
            </a:r>
            <a:r>
              <a:rPr lang="sv-SE" sz="2400" dirty="0" smtClean="0"/>
              <a:t> ”</a:t>
            </a:r>
            <a:r>
              <a:rPr lang="sv-SE" sz="2400" dirty="0" err="1" smtClean="0"/>
              <a:t>másokról</a:t>
            </a:r>
            <a:r>
              <a:rPr lang="sv-SE" sz="2400" dirty="0" smtClean="0"/>
              <a:t>”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sv-SE" sz="2400" dirty="0" smtClean="0"/>
              <a:t>A Magyar </a:t>
            </a:r>
            <a:r>
              <a:rPr lang="sv-SE" sz="2400" dirty="0" err="1" smtClean="0"/>
              <a:t>Diaszpora</a:t>
            </a:r>
            <a:r>
              <a:rPr lang="sv-SE" sz="2400" dirty="0" smtClean="0"/>
              <a:t> </a:t>
            </a:r>
            <a:r>
              <a:rPr lang="sv-SE" sz="2400" dirty="0" err="1" smtClean="0"/>
              <a:t>Tanács</a:t>
            </a:r>
            <a:endParaRPr lang="sv-SE" sz="24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sv-SE" sz="2400" dirty="0" err="1" smtClean="0"/>
              <a:t>Párbeszéd</a:t>
            </a:r>
            <a:r>
              <a:rPr lang="sv-SE" sz="2400" dirty="0" smtClean="0"/>
              <a:t> – </a:t>
            </a:r>
            <a:r>
              <a:rPr lang="sv-SE" sz="2400" dirty="0" err="1" smtClean="0"/>
              <a:t>partnerség</a:t>
            </a:r>
            <a:r>
              <a:rPr lang="sv-SE" sz="2400" dirty="0" smtClean="0"/>
              <a:t> – </a:t>
            </a:r>
            <a:r>
              <a:rPr lang="sv-SE" sz="2400" dirty="0" err="1" smtClean="0"/>
              <a:t>anyagi</a:t>
            </a:r>
            <a:r>
              <a:rPr lang="sv-SE" sz="2400" dirty="0" smtClean="0"/>
              <a:t> </a:t>
            </a:r>
            <a:r>
              <a:rPr lang="sv-SE" sz="2400" dirty="0" err="1" smtClean="0"/>
              <a:t>támogatás</a:t>
            </a:r>
            <a:r>
              <a:rPr lang="sv-SE" sz="2400" dirty="0" smtClean="0"/>
              <a:t>?</a:t>
            </a:r>
          </a:p>
          <a:p>
            <a:pPr eaLnBrk="1" hangingPunct="1">
              <a:defRPr/>
            </a:pPr>
            <a:endParaRPr lang="sv-SE" sz="2400" dirty="0" smtClean="0"/>
          </a:p>
          <a:p>
            <a:pPr eaLnBrk="1" hangingPunct="1">
              <a:defRPr/>
            </a:pPr>
            <a:endParaRPr lang="sv-SE" sz="2400" dirty="0" smtClean="0"/>
          </a:p>
          <a:p>
            <a:pPr eaLnBrk="1" hangingPunct="1">
              <a:defRPr/>
            </a:pPr>
            <a:endParaRPr lang="sv-SE" sz="2400" dirty="0" smtClean="0"/>
          </a:p>
        </p:txBody>
      </p:sp>
      <p:pic>
        <p:nvPicPr>
          <p:cNvPr id="3081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1293812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/>
          </a:p>
        </p:txBody>
      </p:sp>
      <p:sp>
        <p:nvSpPr>
          <p:cNvPr id="4099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  <a:endParaRPr lang="sv-SE" dirty="0" smtClean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B9C64-4844-4ABF-A76D-1F80C322C682}" type="slidenum">
              <a:rPr lang="sv-SE"/>
              <a:pPr>
                <a:defRPr/>
              </a:pPr>
              <a:t>13</a:t>
            </a:fld>
            <a:endParaRPr lang="sv-SE"/>
          </a:p>
        </p:txBody>
      </p:sp>
      <p:sp>
        <p:nvSpPr>
          <p:cNvPr id="4101" name="Platshållare för sidfo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v-SE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Platshållare för bild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89E4D2-E932-4E99-A38F-93BB5D133925}" type="slidenum">
              <a:rPr lang="sv-S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sv-S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03" name="Rubrik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1143000"/>
          </a:xfrm>
        </p:spPr>
        <p:txBody>
          <a:bodyPr/>
          <a:lstStyle/>
          <a:p>
            <a:pPr eaLnBrk="1" hangingPunct="1"/>
            <a:r>
              <a:rPr lang="sv-SE" smtClean="0"/>
              <a:t>Kik vagyunk?</a:t>
            </a:r>
          </a:p>
        </p:txBody>
      </p:sp>
      <p:sp>
        <p:nvSpPr>
          <p:cNvPr id="4104" name="Platshållare för innehåll 2"/>
          <p:cNvSpPr>
            <a:spLocks noGrp="1"/>
          </p:cNvSpPr>
          <p:nvPr>
            <p:ph idx="1"/>
          </p:nvPr>
        </p:nvSpPr>
        <p:spPr>
          <a:xfrm>
            <a:off x="2195513" y="1125538"/>
            <a:ext cx="6635750" cy="604837"/>
          </a:xfrm>
        </p:spPr>
        <p:txBody>
          <a:bodyPr/>
          <a:lstStyle/>
          <a:p>
            <a:pPr eaLnBrk="1" hangingPunct="1"/>
            <a:r>
              <a:rPr lang="sv-SE" sz="2400" smtClean="0"/>
              <a:t>Az Elnökség</a:t>
            </a:r>
          </a:p>
        </p:txBody>
      </p:sp>
      <p:pic>
        <p:nvPicPr>
          <p:cNvPr id="4105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1293812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69850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Bil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5888"/>
            <a:ext cx="162401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ktangel 6"/>
          <p:cNvSpPr>
            <a:spLocks noChangeArrowheads="1"/>
          </p:cNvSpPr>
          <p:nvPr/>
        </p:nvSpPr>
        <p:spPr bwMode="auto">
          <a:xfrm>
            <a:off x="827088" y="1844675"/>
            <a:ext cx="77422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>
                <a:latin typeface="Calibri" pitchFamily="34" charset="0"/>
              </a:rPr>
              <a:t>Nyugat-Európai Magyar Református Lelkigondozó Szolgálat</a:t>
            </a:r>
          </a:p>
          <a:p>
            <a:endParaRPr lang="sv-SE" sz="1000">
              <a:latin typeface="Calibri" pitchFamily="34" charset="0"/>
            </a:endParaRPr>
          </a:p>
          <a:p>
            <a:pPr algn="ctr"/>
            <a:r>
              <a:rPr lang="sv-SE" sz="8000">
                <a:latin typeface="Calibri" pitchFamily="34" charset="0"/>
              </a:rPr>
              <a:t>NyEMRLSz</a:t>
            </a:r>
          </a:p>
          <a:p>
            <a:pPr algn="ctr"/>
            <a:endParaRPr lang="sv-SE" sz="1600" b="1">
              <a:latin typeface="Calibri" pitchFamily="34" charset="0"/>
            </a:endParaRPr>
          </a:p>
          <a:p>
            <a:pPr algn="ctr"/>
            <a:endParaRPr lang="sv-SE" sz="1000" b="1">
              <a:latin typeface="Calibri" pitchFamily="34" charset="0"/>
            </a:endParaRPr>
          </a:p>
          <a:p>
            <a:r>
              <a:rPr lang="sv-SE" sz="2000" i="1">
                <a:latin typeface="Calibri" pitchFamily="34" charset="0"/>
              </a:rPr>
              <a:t>The Hungarian Reformed Christian Pastoral Service in Western Europe</a:t>
            </a:r>
          </a:p>
          <a:p>
            <a:r>
              <a:rPr lang="hu-HU" sz="2000" i="1">
                <a:latin typeface="Calibri" pitchFamily="34" charset="0"/>
              </a:rPr>
              <a:t>Ungarischer Rerformierter Seelsorgedienst in Westeuropa</a:t>
            </a:r>
            <a:endParaRPr lang="sv-SE" sz="2000" i="1">
              <a:latin typeface="Calibri" pitchFamily="34" charset="0"/>
            </a:endParaRPr>
          </a:p>
          <a:p>
            <a:r>
              <a:rPr lang="nl-NL" sz="2000" i="1">
                <a:latin typeface="Calibri" pitchFamily="34" charset="0"/>
              </a:rPr>
              <a:t>Service Pastoral Reformé Hongrois en Europe de l’Ouest</a:t>
            </a:r>
          </a:p>
          <a:p>
            <a:r>
              <a:rPr lang="hu-HU" sz="2000" i="1">
                <a:latin typeface="Calibri" pitchFamily="34" charset="0"/>
              </a:rPr>
              <a:t>Ungerska Reformerta Själavårdsverksamhet i Västeuropa</a:t>
            </a:r>
            <a:endParaRPr lang="sv-SE" sz="2000">
              <a:latin typeface="Calibri" pitchFamily="34" charset="0"/>
            </a:endParaRPr>
          </a:p>
          <a:p>
            <a:endParaRPr lang="sv-SE" sz="2000">
              <a:latin typeface="Calibri" pitchFamily="34" charset="0"/>
            </a:endParaRPr>
          </a:p>
        </p:txBody>
      </p:sp>
      <p:sp>
        <p:nvSpPr>
          <p:cNvPr id="5127" name="Rektangel 7"/>
          <p:cNvSpPr>
            <a:spLocks noChangeArrowheads="1"/>
          </p:cNvSpPr>
          <p:nvPr/>
        </p:nvSpPr>
        <p:spPr bwMode="auto">
          <a:xfrm>
            <a:off x="2484438" y="476250"/>
            <a:ext cx="6049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i="1">
                <a:latin typeface="Calibri" pitchFamily="34" charset="0"/>
              </a:rPr>
              <a:t>Hongaarse</a:t>
            </a:r>
            <a:r>
              <a:rPr lang="hu-HU" sz="2000">
                <a:latin typeface="Calibri" pitchFamily="34" charset="0"/>
              </a:rPr>
              <a:t> </a:t>
            </a:r>
            <a:r>
              <a:rPr lang="hu-HU" sz="2000" i="1">
                <a:latin typeface="Calibri" pitchFamily="34" charset="0"/>
              </a:rPr>
              <a:t>’Református’ Pastorale-Dienst in West-Europa</a:t>
            </a:r>
            <a:endParaRPr lang="sv-SE" sz="2000" i="1">
              <a:latin typeface="Calibri" pitchFamily="34" charset="0"/>
            </a:endParaRPr>
          </a:p>
          <a:p>
            <a:r>
              <a:rPr lang="en-GB" sz="2000" i="1">
                <a:latin typeface="Calibri" pitchFamily="34" charset="0"/>
              </a:rPr>
              <a:t>Stichting# NL 27262806; </a:t>
            </a:r>
            <a:r>
              <a:rPr lang="hu-HU" sz="2000" i="1">
                <a:latin typeface="Calibri" pitchFamily="34" charset="0"/>
              </a:rPr>
              <a:t>Den Haag, </a:t>
            </a:r>
            <a:r>
              <a:rPr lang="sv-SE" sz="2000" i="1">
                <a:latin typeface="Calibri" pitchFamily="34" charset="0"/>
              </a:rPr>
              <a:t>The Netherlands</a:t>
            </a:r>
          </a:p>
          <a:p>
            <a:r>
              <a:rPr lang="hu-HU" sz="1400" b="1">
                <a:latin typeface="Calibri" pitchFamily="34" charset="0"/>
              </a:rPr>
              <a:t>ABN AMRO Den Haag, IBAN: NL66ABNA0516303600; BIC: ABNANL2A</a:t>
            </a:r>
            <a:r>
              <a:rPr lang="hu-HU" sz="1400" b="1" i="1">
                <a:latin typeface="Calibri" pitchFamily="34" charset="0"/>
              </a:rPr>
              <a:t> </a:t>
            </a:r>
            <a:endParaRPr lang="sv-SE" sz="1400" b="1">
              <a:latin typeface="Calibri" pitchFamily="34" charset="0"/>
            </a:endParaRPr>
          </a:p>
        </p:txBody>
      </p:sp>
      <p:sp>
        <p:nvSpPr>
          <p:cNvPr id="5128" name="Rektangel 8"/>
          <p:cNvSpPr>
            <a:spLocks noChangeArrowheads="1"/>
          </p:cNvSpPr>
          <p:nvPr/>
        </p:nvSpPr>
        <p:spPr bwMode="auto">
          <a:xfrm>
            <a:off x="755650" y="3429000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solidFill>
                  <a:srgbClr val="000000"/>
                </a:solidFill>
                <a:latin typeface="Calibri" pitchFamily="34" charset="0"/>
                <a:hlinkClick r:id="rId4"/>
              </a:rPr>
              <a:t>http://nyemrlsz.newlights.info</a:t>
            </a:r>
            <a:r>
              <a:rPr lang="sv-SE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sv-SE" sz="2000">
                <a:solidFill>
                  <a:srgbClr val="000000"/>
                </a:solidFill>
                <a:latin typeface="Calibri" pitchFamily="34" charset="0"/>
              </a:rPr>
              <a:t>1996.</a:t>
            </a:r>
            <a:r>
              <a:rPr lang="sv-SE">
                <a:latin typeface="Calibri" pitchFamily="34" charset="0"/>
              </a:rPr>
              <a:t> j</a:t>
            </a:r>
            <a:r>
              <a:rPr lang="sv-SE" sz="2000">
                <a:solidFill>
                  <a:srgbClr val="000000"/>
                </a:solidFill>
                <a:latin typeface="Calibri" pitchFamily="34" charset="0"/>
              </a:rPr>
              <a:t>elenik meg a hálón</a:t>
            </a:r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611188" y="5516563"/>
            <a:ext cx="7777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b="1">
                <a:solidFill>
                  <a:srgbClr val="FF3300"/>
                </a:solidFill>
              </a:rPr>
              <a:t>Népegyházi alapon műkődő független jogi személy</a:t>
            </a:r>
          </a:p>
          <a:p>
            <a:pPr algn="ctr"/>
            <a:r>
              <a:rPr lang="sv-SE" b="1">
                <a:solidFill>
                  <a:srgbClr val="FF3300"/>
                </a:solidFill>
              </a:rPr>
              <a:t>Európai Magyar Református Alapítvány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557338"/>
            <a:ext cx="7416800" cy="4425950"/>
          </a:xfrm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549275"/>
            <a:ext cx="6119813" cy="1143000"/>
          </a:xfrm>
        </p:spPr>
        <p:txBody>
          <a:bodyPr/>
          <a:lstStyle/>
          <a:p>
            <a:pPr algn="l" eaLnBrk="1" hangingPunct="1"/>
            <a:r>
              <a:rPr lang="sv-SE" sz="4000" smtClean="0"/>
              <a:t>Kik vagyunk és mit akarunk?</a:t>
            </a:r>
          </a:p>
        </p:txBody>
      </p:sp>
      <p:pic>
        <p:nvPicPr>
          <p:cNvPr id="6148" name="Bil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13684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/>
          </a:p>
        </p:txBody>
      </p:sp>
      <p:sp>
        <p:nvSpPr>
          <p:cNvPr id="7171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9D763-4BEE-4DA6-B29E-17EFF319FB18}" type="slidenum">
              <a:rPr lang="sv-SE"/>
              <a:pPr>
                <a:defRPr/>
              </a:pPr>
              <a:t>16</a:t>
            </a:fld>
            <a:endParaRPr lang="sv-SE"/>
          </a:p>
        </p:txBody>
      </p:sp>
      <p:pic>
        <p:nvPicPr>
          <p:cNvPr id="7173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14414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2268538" y="549275"/>
            <a:ext cx="5992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4000">
                <a:latin typeface="Calibri" pitchFamily="34" charset="0"/>
              </a:rPr>
              <a:t>Kik vagyunk és mit akarunk?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619250" y="2089150"/>
            <a:ext cx="69850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Char char="•"/>
            </a:pPr>
            <a:r>
              <a:rPr lang="sv-SE" sz="2000">
                <a:solidFill>
                  <a:srgbClr val="FF0000"/>
                </a:solidFill>
                <a:latin typeface="Calibri" pitchFamily="34" charset="0"/>
              </a:rPr>
              <a:t>1944</a:t>
            </a:r>
            <a:r>
              <a:rPr lang="sv-SE" sz="2000">
                <a:latin typeface="Calibri" pitchFamily="34" charset="0"/>
              </a:rPr>
              <a:t>:  </a:t>
            </a:r>
            <a:r>
              <a:rPr lang="sv-SE" sz="2000" b="1">
                <a:latin typeface="Calibri" pitchFamily="34" charset="0"/>
              </a:rPr>
              <a:t>Szórványban Élő Magyar Református Egyház </a:t>
            </a:r>
            <a:r>
              <a:rPr lang="sv-SE" sz="2000">
                <a:latin typeface="Calibri" pitchFamily="34" charset="0"/>
              </a:rPr>
              <a:t>(SzÉMRE) v. Nagy Sándor &amp; munkatársai: országonkként állandó magyar </a:t>
            </a:r>
            <a:r>
              <a:rPr lang="sv-SE" sz="2800" b="1">
                <a:solidFill>
                  <a:srgbClr val="FF3300"/>
                </a:solidFill>
                <a:latin typeface="Calibri" pitchFamily="34" charset="0"/>
              </a:rPr>
              <a:t>református egyházi szervezet teremtettek</a:t>
            </a:r>
          </a:p>
          <a:p>
            <a:pPr marL="800100" lvl="1" indent="-342900">
              <a:buFontTx/>
              <a:buChar char="•"/>
            </a:pPr>
            <a:endParaRPr lang="sv-SE" sz="1000"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sv-SE" sz="2000">
                <a:latin typeface="Calibri" pitchFamily="34" charset="0"/>
              </a:rPr>
              <a:t>A gyülekezetek ”vegyes protestáns” összetételűek, jellegzetesen kezdettől fogva a lelkigondozás is ökuménikus</a:t>
            </a:r>
            <a:r>
              <a:rPr lang="sv-SE">
                <a:latin typeface="Calibri" pitchFamily="34" charset="0"/>
              </a:rPr>
              <a:t>.</a:t>
            </a:r>
          </a:p>
          <a:p>
            <a:pPr marL="342900" indent="-342900">
              <a:buFontTx/>
              <a:buChar char="•"/>
            </a:pPr>
            <a:endParaRPr lang="sv-SE" sz="1000"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sv-SE" sz="2000">
                <a:solidFill>
                  <a:srgbClr val="FF0000"/>
                </a:solidFill>
                <a:latin typeface="Calibri" pitchFamily="34" charset="0"/>
              </a:rPr>
              <a:t>1946</a:t>
            </a:r>
            <a:r>
              <a:rPr lang="sv-SE" sz="2000">
                <a:latin typeface="Calibri" pitchFamily="34" charset="0"/>
              </a:rPr>
              <a:t>: Az Egyetemes Konvent megújítja megbízását a munka továbbépítésére. </a:t>
            </a:r>
          </a:p>
          <a:p>
            <a:pPr marL="342900" indent="-342900">
              <a:buFontTx/>
              <a:buChar char="•"/>
            </a:pPr>
            <a:endParaRPr lang="sv-SE" sz="1000"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sv-SE" sz="2000" b="1">
                <a:solidFill>
                  <a:srgbClr val="FF0000"/>
                </a:solidFill>
                <a:latin typeface="Calibri" pitchFamily="34" charset="0"/>
              </a:rPr>
              <a:t>1957: </a:t>
            </a:r>
            <a:r>
              <a:rPr lang="sv-SE" sz="2000" b="1">
                <a:latin typeface="Calibri" pitchFamily="34" charset="0"/>
              </a:rPr>
              <a:t>jogutódja</a:t>
            </a:r>
            <a:r>
              <a:rPr lang="sv-SE" sz="2000">
                <a:latin typeface="Calibri" pitchFamily="34" charset="0"/>
              </a:rPr>
              <a:t> a </a:t>
            </a:r>
            <a:r>
              <a:rPr lang="sv-SE" sz="2000" b="1">
                <a:latin typeface="Calibri" pitchFamily="34" charset="0"/>
              </a:rPr>
              <a:t>Nyugat-Európai Magyar Református Lelkigondozó Szolgálat</a:t>
            </a:r>
            <a:r>
              <a:rPr lang="sv-SE" sz="2000">
                <a:latin typeface="Calibri" pitchFamily="34" charset="0"/>
              </a:rPr>
              <a:t> (NyEMRLSz)</a:t>
            </a:r>
          </a:p>
        </p:txBody>
      </p:sp>
      <p:sp>
        <p:nvSpPr>
          <p:cNvPr id="8" name="Rektangel 7"/>
          <p:cNvSpPr/>
          <p:nvPr/>
        </p:nvSpPr>
        <p:spPr>
          <a:xfrm>
            <a:off x="1331913" y="1700213"/>
            <a:ext cx="77041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v-SE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sv-SE" sz="2000" b="1" dirty="0" err="1">
                <a:solidFill>
                  <a:srgbClr val="FF0000"/>
                </a:solidFill>
                <a:latin typeface="+mn-lt"/>
                <a:cs typeface="+mn-cs"/>
              </a:rPr>
              <a:t>Európai</a:t>
            </a:r>
            <a:r>
              <a:rPr lang="sv-SE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v-SE" sz="2000" b="1" dirty="0" err="1">
                <a:solidFill>
                  <a:srgbClr val="FF0000"/>
                </a:solidFill>
                <a:latin typeface="+mn-lt"/>
                <a:cs typeface="+mn-cs"/>
              </a:rPr>
              <a:t>egyházi</a:t>
            </a:r>
            <a:r>
              <a:rPr lang="sv-SE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v-SE" sz="2000" b="1" dirty="0" err="1">
                <a:solidFill>
                  <a:srgbClr val="FF0000"/>
                </a:solidFill>
                <a:latin typeface="+mn-lt"/>
                <a:cs typeface="+mn-cs"/>
              </a:rPr>
              <a:t>szervezet</a:t>
            </a:r>
            <a:r>
              <a:rPr lang="sv-SE" sz="2000" b="1" dirty="0">
                <a:solidFill>
                  <a:srgbClr val="FF0000"/>
                </a:solidFill>
                <a:latin typeface="+mn-lt"/>
                <a:cs typeface="+mn-cs"/>
              </a:rPr>
              <a:t> magyar </a:t>
            </a:r>
            <a:r>
              <a:rPr lang="sv-SE" sz="2000" b="1" dirty="0" err="1">
                <a:solidFill>
                  <a:srgbClr val="FF0000"/>
                </a:solidFill>
                <a:latin typeface="+mn-lt"/>
                <a:cs typeface="+mn-cs"/>
              </a:rPr>
              <a:t>református</a:t>
            </a:r>
            <a:r>
              <a:rPr lang="sv-SE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v-SE" sz="2000" b="1" dirty="0" err="1">
                <a:solidFill>
                  <a:srgbClr val="FF0000"/>
                </a:solidFill>
                <a:latin typeface="+mn-lt"/>
                <a:cs typeface="+mn-cs"/>
              </a:rPr>
              <a:t>értékeink</a:t>
            </a:r>
            <a:r>
              <a:rPr lang="sv-SE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v-SE" sz="2000" b="1" dirty="0" err="1">
                <a:solidFill>
                  <a:srgbClr val="FF0000"/>
                </a:solidFill>
                <a:latin typeface="+mn-lt"/>
                <a:cs typeface="+mn-cs"/>
              </a:rPr>
              <a:t>meg</a:t>
            </a:r>
            <a:r>
              <a:rPr lang="hu-HU" sz="2000" b="1" dirty="0">
                <a:solidFill>
                  <a:srgbClr val="FF0000"/>
                </a:solidFill>
                <a:latin typeface="+mn-lt"/>
                <a:cs typeface="+mn-cs"/>
              </a:rPr>
              <a:t>ő</a:t>
            </a:r>
            <a:r>
              <a:rPr lang="sv-SE" sz="2000" b="1" dirty="0" err="1">
                <a:solidFill>
                  <a:srgbClr val="FF0000"/>
                </a:solidFill>
                <a:latin typeface="+mn-lt"/>
                <a:cs typeface="+mn-cs"/>
              </a:rPr>
              <a:t>rzésére</a:t>
            </a:r>
            <a:endParaRPr lang="sv-SE" sz="2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/>
          </a:p>
        </p:txBody>
      </p:sp>
      <p:sp>
        <p:nvSpPr>
          <p:cNvPr id="8195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8C1E1-7F6A-41F5-80F0-840D4FF2C6E7}" type="slidenum">
              <a:rPr lang="sv-SE"/>
              <a:pPr>
                <a:defRPr/>
              </a:pPr>
              <a:t>17</a:t>
            </a:fld>
            <a:endParaRPr lang="sv-SE"/>
          </a:p>
        </p:txBody>
      </p:sp>
      <p:pic>
        <p:nvPicPr>
          <p:cNvPr id="8197" name="Bil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12969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2268538" y="188913"/>
            <a:ext cx="5991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4000">
                <a:latin typeface="Calibri" pitchFamily="34" charset="0"/>
              </a:rPr>
              <a:t>Kik vagyunk és mit akarunk?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2339975" y="908050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sv-SE" sz="24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sv-SE" sz="2000" b="1">
                <a:solidFill>
                  <a:srgbClr val="FF0000"/>
                </a:solidFill>
                <a:latin typeface="Calibri" pitchFamily="34" charset="0"/>
              </a:rPr>
              <a:t>Egyházjogi legitimáció </a:t>
            </a:r>
            <a:endParaRPr lang="sv-SE" sz="2000">
              <a:latin typeface="Calibri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341438"/>
            <a:ext cx="583247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060575"/>
            <a:ext cx="23764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/>
          </a:p>
        </p:txBody>
      </p:sp>
      <p:sp>
        <p:nvSpPr>
          <p:cNvPr id="9219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  <a:endParaRPr lang="sv-SE" dirty="0" smtClean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361AB-0732-4EB4-982C-1126A82C0F2E}" type="slidenum">
              <a:rPr lang="sv-SE"/>
              <a:pPr>
                <a:defRPr/>
              </a:pPr>
              <a:t>18</a:t>
            </a:fld>
            <a:endParaRPr lang="sv-SE"/>
          </a:p>
        </p:txBody>
      </p:sp>
      <p:pic>
        <p:nvPicPr>
          <p:cNvPr id="9221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144145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2339975" y="549275"/>
            <a:ext cx="599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4000">
                <a:latin typeface="Calibri" pitchFamily="34" charset="0"/>
              </a:rPr>
              <a:t>Kik vagyunk és mit akarunk?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116013"/>
            <a:ext cx="3097213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205038"/>
            <a:ext cx="221297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3132138" y="5732463"/>
            <a:ext cx="23764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v-SE" sz="1200" b="1"/>
              <a:t>Dr Ravasz László 1882 - 1975 </a:t>
            </a:r>
          </a:p>
        </p:txBody>
      </p:sp>
      <p:pic>
        <p:nvPicPr>
          <p:cNvPr id="9226" name="Picture 2" descr="N:\Expansion-akt\KÉPEK\NyEMRLSz\Diverse\nagysandor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2205038"/>
            <a:ext cx="2225675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ktangel 12"/>
          <p:cNvSpPr>
            <a:spLocks noChangeArrowheads="1"/>
          </p:cNvSpPr>
          <p:nvPr/>
        </p:nvSpPr>
        <p:spPr bwMode="auto">
          <a:xfrm>
            <a:off x="684213" y="5732463"/>
            <a:ext cx="2232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/>
              <a:t>v. Nagy Sándor 1896 – 1954 </a:t>
            </a:r>
          </a:p>
        </p:txBody>
      </p:sp>
      <p:sp>
        <p:nvSpPr>
          <p:cNvPr id="9228" name="Rectangle 6"/>
          <p:cNvSpPr>
            <a:spLocks noChangeArrowheads="1"/>
          </p:cNvSpPr>
          <p:nvPr/>
        </p:nvSpPr>
        <p:spPr bwMode="auto">
          <a:xfrm>
            <a:off x="2339975" y="1268413"/>
            <a:ext cx="3240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sv-SE" sz="24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sv-SE" sz="2000" b="1">
                <a:solidFill>
                  <a:srgbClr val="FF0000"/>
                </a:solidFill>
                <a:latin typeface="Calibri" pitchFamily="34" charset="0"/>
              </a:rPr>
              <a:t>Egyházjogi legitimáció</a:t>
            </a:r>
            <a:endParaRPr lang="sv-SE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/>
          </a:p>
        </p:txBody>
      </p:sp>
      <p:sp>
        <p:nvSpPr>
          <p:cNvPr id="10243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  <a:endParaRPr lang="sv-SE" dirty="0" smtClean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5DA5-A603-4B03-9694-F984BB92881F}" type="slidenum">
              <a:rPr lang="sv-SE"/>
              <a:pPr>
                <a:defRPr/>
              </a:pPr>
              <a:t>19</a:t>
            </a:fld>
            <a:endParaRPr lang="sv-SE"/>
          </a:p>
        </p:txBody>
      </p:sp>
      <p:sp>
        <p:nvSpPr>
          <p:cNvPr id="10" name="Platshållare för bild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FDD8AC-BF38-4F3F-96B9-4116E50BAA24}" type="slidenum">
              <a:rPr lang="sv-S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sv-S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46" name="Rectangle 2"/>
          <p:cNvSpPr>
            <a:spLocks noGrp="1"/>
          </p:cNvSpPr>
          <p:nvPr>
            <p:ph type="title"/>
          </p:nvPr>
        </p:nvSpPr>
        <p:spPr>
          <a:xfrm>
            <a:off x="2339975" y="260350"/>
            <a:ext cx="6346825" cy="1084263"/>
          </a:xfrm>
        </p:spPr>
        <p:txBody>
          <a:bodyPr/>
          <a:lstStyle/>
          <a:p>
            <a:pPr eaLnBrk="1" hangingPunct="1"/>
            <a:r>
              <a:rPr lang="sv-SE" smtClean="0"/>
              <a:t>Célunk és feladataink</a:t>
            </a:r>
          </a:p>
        </p:txBody>
      </p:sp>
      <p:sp>
        <p:nvSpPr>
          <p:cNvPr id="10247" name="Rectangle 13"/>
          <p:cNvSpPr>
            <a:spLocks/>
          </p:cNvSpPr>
          <p:nvPr/>
        </p:nvSpPr>
        <p:spPr bwMode="auto">
          <a:xfrm>
            <a:off x="2555875" y="4221163"/>
            <a:ext cx="27368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endParaRPr lang="sv-SE" sz="2000">
              <a:latin typeface="Calibri" pitchFamily="34" charset="0"/>
            </a:endParaRPr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1476375" y="2133600"/>
            <a:ext cx="719931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sv-SE">
                <a:latin typeface="Calibri" pitchFamily="34" charset="0"/>
              </a:rPr>
              <a:t>Európában minden magyar reformátust elérni</a:t>
            </a:r>
          </a:p>
          <a:p>
            <a:pPr marL="342900" indent="-342900">
              <a:buFont typeface="Arial" charset="0"/>
              <a:buChar char="•"/>
            </a:pPr>
            <a:r>
              <a:rPr lang="sv-SE">
                <a:latin typeface="Calibri" pitchFamily="34" charset="0"/>
              </a:rPr>
              <a:t>Az igeszolgálatot magyarul fenntartani</a:t>
            </a:r>
          </a:p>
          <a:p>
            <a:pPr marL="342900" indent="-342900">
              <a:buFont typeface="Arial" charset="0"/>
              <a:buChar char="•"/>
            </a:pPr>
            <a:r>
              <a:rPr lang="sv-SE">
                <a:latin typeface="Calibri" pitchFamily="34" charset="0"/>
              </a:rPr>
              <a:t>A szórványstratégiát gyújtópontba helyezni</a:t>
            </a:r>
          </a:p>
          <a:p>
            <a:pPr marL="342900" indent="-342900">
              <a:buFont typeface="Arial" charset="0"/>
              <a:buChar char="•"/>
            </a:pPr>
            <a:r>
              <a:rPr lang="sv-SE">
                <a:latin typeface="Calibri" pitchFamily="34" charset="0"/>
              </a:rPr>
              <a:t>Segíteni híveink külhoni társadalmi beilleszkedését, de</a:t>
            </a:r>
          </a:p>
          <a:p>
            <a:pPr marL="342900" indent="-342900">
              <a:buFont typeface="Arial" charset="0"/>
              <a:buChar char="•"/>
            </a:pPr>
            <a:r>
              <a:rPr lang="sv-SE">
                <a:latin typeface="Calibri" pitchFamily="34" charset="0"/>
              </a:rPr>
              <a:t>Önazonosságuk megtartásával!</a:t>
            </a:r>
          </a:p>
          <a:p>
            <a:pPr marL="342900" indent="-342900">
              <a:buFont typeface="Arial" charset="0"/>
              <a:buChar char="•"/>
            </a:pPr>
            <a:r>
              <a:rPr lang="sv-SE">
                <a:latin typeface="Calibri" pitchFamily="34" charset="0"/>
              </a:rPr>
              <a:t>Évenként hittudományi &amp; gyülekezeti tanácskozás - 1989 óta</a:t>
            </a:r>
          </a:p>
          <a:p>
            <a:pPr marL="342900" indent="-342900">
              <a:buFont typeface="Arial" charset="0"/>
              <a:buChar char="•"/>
            </a:pPr>
            <a:r>
              <a:rPr lang="sv-SE">
                <a:latin typeface="Calibri" pitchFamily="34" charset="0"/>
              </a:rPr>
              <a:t>Kapcsolattartás/segítségnyújtás : egymás- ill. hazafele </a:t>
            </a:r>
            <a:br>
              <a:rPr lang="sv-SE">
                <a:latin typeface="Calibri" pitchFamily="34" charset="0"/>
              </a:rPr>
            </a:br>
            <a:r>
              <a:rPr lang="sv-SE" i="1">
                <a:latin typeface="Calibri" pitchFamily="34" charset="0"/>
              </a:rPr>
              <a:t>”egymást lássátok és halljátok”</a:t>
            </a:r>
          </a:p>
          <a:p>
            <a:pPr marL="342900" indent="-342900">
              <a:buFont typeface="Arial" charset="0"/>
              <a:buChar char="•"/>
            </a:pPr>
            <a:r>
              <a:rPr lang="sv-SE">
                <a:latin typeface="Calibri" pitchFamily="34" charset="0"/>
              </a:rPr>
              <a:t>Megtartani az elvándoroltakat és a jöv</a:t>
            </a:r>
            <a:r>
              <a:rPr lang="hu-HU">
                <a:latin typeface="Calibri" pitchFamily="34" charset="0"/>
              </a:rPr>
              <a:t>ő</a:t>
            </a:r>
            <a:r>
              <a:rPr lang="sv-SE">
                <a:latin typeface="Calibri" pitchFamily="34" charset="0"/>
              </a:rPr>
              <a:t> nemzedékét/ifjúság</a:t>
            </a:r>
            <a:r>
              <a:rPr lang="sv-SE" sz="2000">
                <a:latin typeface="Calibri" pitchFamily="34" charset="0"/>
              </a:rPr>
              <a:t/>
            </a:r>
            <a:br>
              <a:rPr lang="sv-SE" sz="2000">
                <a:latin typeface="Calibri" pitchFamily="34" charset="0"/>
              </a:rPr>
            </a:br>
            <a:endParaRPr lang="sv-SE" sz="200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v-SE" b="1" i="1">
                <a:solidFill>
                  <a:srgbClr val="FF0000"/>
                </a:solidFill>
              </a:rPr>
              <a:t>’A MAGYARSÁGOT A NAGYVILÁGBAN AZ EGYHÁZAK TARTJÁK MEG!’</a:t>
            </a:r>
            <a:r>
              <a:rPr lang="sv-SE">
                <a:latin typeface="Calibri" pitchFamily="34" charset="0"/>
              </a:rPr>
              <a:t/>
            </a:r>
            <a:br>
              <a:rPr lang="sv-SE">
                <a:latin typeface="Calibri" pitchFamily="34" charset="0"/>
              </a:rPr>
            </a:br>
            <a:endParaRPr lang="sv-SE" sz="1000">
              <a:latin typeface="Calibri" pitchFamily="34" charset="0"/>
            </a:endParaRPr>
          </a:p>
        </p:txBody>
      </p:sp>
      <p:pic>
        <p:nvPicPr>
          <p:cNvPr id="10249" name="Bil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162401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1908175" y="1341438"/>
            <a:ext cx="6911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sv-SE" sz="2400" i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”</a:t>
            </a:r>
            <a:r>
              <a:rPr lang="sv-SE" sz="2400" i="1" dirty="0" err="1">
                <a:solidFill>
                  <a:srgbClr val="FF0000"/>
                </a:solidFill>
                <a:latin typeface="+mn-lt"/>
                <a:cs typeface="Calibri" pitchFamily="34" charset="0"/>
              </a:rPr>
              <a:t>Mi</a:t>
            </a:r>
            <a:r>
              <a:rPr lang="sv-SE" sz="2400" i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 </a:t>
            </a:r>
            <a:r>
              <a:rPr lang="sv-SE" sz="2400" i="1" dirty="0" err="1">
                <a:solidFill>
                  <a:srgbClr val="FF0000"/>
                </a:solidFill>
                <a:latin typeface="+mn-lt"/>
                <a:cs typeface="Calibri" pitchFamily="34" charset="0"/>
              </a:rPr>
              <a:t>vagyunk</a:t>
            </a:r>
            <a:r>
              <a:rPr lang="sv-SE" sz="2400" i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 a magyar </a:t>
            </a:r>
            <a:r>
              <a:rPr lang="sv-SE" sz="2400" i="1" dirty="0" err="1">
                <a:solidFill>
                  <a:srgbClr val="FF0000"/>
                </a:solidFill>
                <a:latin typeface="+mn-lt"/>
                <a:cs typeface="Calibri" pitchFamily="34" charset="0"/>
              </a:rPr>
              <a:t>reformátusság</a:t>
            </a:r>
            <a:r>
              <a:rPr lang="sv-SE" sz="2400" i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 </a:t>
            </a:r>
            <a:r>
              <a:rPr lang="sv-SE" sz="2400" i="1" dirty="0" err="1">
                <a:solidFill>
                  <a:srgbClr val="FF0000"/>
                </a:solidFill>
                <a:latin typeface="+mn-lt"/>
                <a:cs typeface="Calibri" pitchFamily="34" charset="0"/>
              </a:rPr>
              <a:t>lelkiismerete</a:t>
            </a:r>
            <a:r>
              <a:rPr lang="sv-SE" sz="2400" i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”</a:t>
            </a:r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4237038" y="62341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ubrik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26469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sz="3200" dirty="0" err="1" smtClean="0"/>
              <a:t>Nyugati</a:t>
            </a:r>
            <a:r>
              <a:rPr lang="sv-SE" sz="3200" dirty="0" smtClean="0"/>
              <a:t> magyar </a:t>
            </a:r>
            <a:r>
              <a:rPr lang="sv-SE" sz="3200" dirty="0" err="1" smtClean="0"/>
              <a:t>diaszpórák</a:t>
            </a:r>
            <a:r>
              <a:rPr lang="sv-SE" sz="4000" b="1" dirty="0" smtClean="0"/>
              <a:t/>
            </a:r>
            <a:br>
              <a:rPr lang="sv-SE" sz="4000" b="1" dirty="0" smtClean="0"/>
            </a:br>
            <a:r>
              <a:rPr lang="sv-SE" sz="4000" b="1" dirty="0" smtClean="0"/>
              <a:t> </a:t>
            </a:r>
            <a:r>
              <a:rPr lang="sv-SE" sz="1400" b="1" dirty="0" smtClean="0">
                <a:hlinkClick r:id="rId2"/>
              </a:rPr>
              <a:t>http://www.hhrf.org/kisebbsegkutatas/kk_2010_04/cikk.php?id=1890</a:t>
            </a:r>
            <a:r>
              <a:rPr lang="sv-SE" sz="1400" b="1" dirty="0" smtClean="0"/>
              <a:t> </a:t>
            </a:r>
            <a:endParaRPr lang="sv-SE" sz="4000" dirty="0" smtClean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869B-909F-4551-A0EC-F7B270F3F87E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100647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329052"/>
            <a:ext cx="5482753" cy="529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557808" y="1844824"/>
            <a:ext cx="2213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>
                <a:solidFill>
                  <a:srgbClr val="FF0000"/>
                </a:solidFill>
              </a:rPr>
              <a:t>Kárpát-medencei</a:t>
            </a:r>
            <a:r>
              <a:rPr lang="sv-SE" sz="2400" b="1" dirty="0">
                <a:solidFill>
                  <a:srgbClr val="FF0000"/>
                </a:solidFill>
              </a:rPr>
              <a:t> magyar exodus a </a:t>
            </a:r>
            <a:br>
              <a:rPr lang="sv-SE" sz="2400" b="1" dirty="0">
                <a:solidFill>
                  <a:srgbClr val="FF0000"/>
                </a:solidFill>
              </a:rPr>
            </a:br>
            <a:r>
              <a:rPr lang="sv-SE" sz="2400" b="1" dirty="0" err="1">
                <a:solidFill>
                  <a:srgbClr val="FF0000"/>
                </a:solidFill>
              </a:rPr>
              <a:t>második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évezred</a:t>
            </a:r>
            <a:r>
              <a:rPr lang="sv-SE" sz="2400" b="1" dirty="0">
                <a:solidFill>
                  <a:srgbClr val="FF0000"/>
                </a:solidFill>
              </a:rPr>
              <a:t> </a:t>
            </a:r>
            <a:r>
              <a:rPr lang="sv-SE" sz="2400" b="1" dirty="0" err="1">
                <a:solidFill>
                  <a:srgbClr val="FF0000"/>
                </a:solidFill>
              </a:rPr>
              <a:t>elején</a:t>
            </a:r>
            <a:endParaRPr lang="sv-SE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61" y="4532655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25" y="5157192"/>
            <a:ext cx="100647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 rot="20367746">
            <a:off x="2841768" y="3685800"/>
            <a:ext cx="5557932" cy="5847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v-SE" sz="3200" b="1" dirty="0" err="1" smtClean="0">
                <a:solidFill>
                  <a:srgbClr val="FF0000"/>
                </a:solidFill>
              </a:rPr>
              <a:t>És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hová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érkeznek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meg</a:t>
            </a:r>
            <a:r>
              <a:rPr lang="sv-SE" sz="3200" b="1" dirty="0" smtClean="0">
                <a:solidFill>
                  <a:srgbClr val="FF0000"/>
                </a:solidFill>
              </a:rPr>
              <a:t> ??? </a:t>
            </a:r>
            <a:endParaRPr lang="sv-S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6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/>
          </a:p>
        </p:txBody>
      </p:sp>
      <p:sp>
        <p:nvSpPr>
          <p:cNvPr id="11267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CB119-D2C6-48A1-8995-767B2804B56E}" type="slidenum">
              <a:rPr lang="sv-SE"/>
              <a:pPr>
                <a:defRPr/>
              </a:pPr>
              <a:t>20</a:t>
            </a:fld>
            <a:endParaRPr lang="sv-SE"/>
          </a:p>
        </p:txBody>
      </p:sp>
      <p:sp>
        <p:nvSpPr>
          <p:cNvPr id="11269" name="Platshållare för sidfo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v-SE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Platshållare för bildnummer 5"/>
          <p:cNvSpPr txBox="1">
            <a:spLocks noGrp="1"/>
          </p:cNvSpPr>
          <p:nvPr/>
        </p:nvSpPr>
        <p:spPr>
          <a:xfrm>
            <a:off x="6758880" y="638132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3E99DB-0D8C-435B-8D31-DEB36A5A77CE}" type="slidenum">
              <a:rPr lang="sv-S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sv-S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271" name="Rubrik 1"/>
          <p:cNvSpPr>
            <a:spLocks noGrp="1"/>
          </p:cNvSpPr>
          <p:nvPr>
            <p:ph type="title"/>
          </p:nvPr>
        </p:nvSpPr>
        <p:spPr>
          <a:xfrm>
            <a:off x="1979613" y="333375"/>
            <a:ext cx="6635750" cy="1143000"/>
          </a:xfrm>
        </p:spPr>
        <p:txBody>
          <a:bodyPr/>
          <a:lstStyle/>
          <a:p>
            <a:pPr eaLnBrk="1" hangingPunct="1"/>
            <a:r>
              <a:rPr lang="sv-SE" sz="3200" smtClean="0">
                <a:solidFill>
                  <a:srgbClr val="FF0000"/>
                </a:solidFill>
              </a:rPr>
              <a:t>A MAGYARSÁGOT A NAGYVILÁGBAN AZ EGYHÁZAK TARTJÁK MEG!</a:t>
            </a:r>
          </a:p>
        </p:txBody>
      </p:sp>
      <p:pic>
        <p:nvPicPr>
          <p:cNvPr id="11272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1293812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467544" y="1773238"/>
            <a:ext cx="8352606" cy="475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latin typeface="Calibri" pitchFamily="34" charset="0"/>
              </a:rPr>
              <a:t>Magyar </a:t>
            </a:r>
            <a:r>
              <a:rPr lang="sv-SE" sz="2000" dirty="0" err="1">
                <a:latin typeface="Calibri" pitchFamily="34" charset="0"/>
              </a:rPr>
              <a:t>protestáns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gyülekezetekhez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tartozókról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nincs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adatbázis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Európában</a:t>
            </a:r>
            <a:endParaRPr lang="sv-SE" sz="2000" dirty="0">
              <a:latin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 err="1">
                <a:latin typeface="Calibri" pitchFamily="34" charset="0"/>
              </a:rPr>
              <a:t>Felbecsülhetőleg</a:t>
            </a:r>
            <a:r>
              <a:rPr lang="sv-SE" sz="2000" dirty="0">
                <a:latin typeface="Calibri" pitchFamily="34" charset="0"/>
              </a:rPr>
              <a:t> 250 – </a:t>
            </a:r>
            <a:r>
              <a:rPr lang="sv-SE" sz="2000" dirty="0" smtClean="0">
                <a:latin typeface="Calibri" pitchFamily="34" charset="0"/>
              </a:rPr>
              <a:t>500.000 </a:t>
            </a:r>
            <a:r>
              <a:rPr lang="sv-SE" sz="2000" dirty="0">
                <a:latin typeface="Calibri" pitchFamily="34" charset="0"/>
              </a:rPr>
              <a:t>magyar </a:t>
            </a:r>
            <a:r>
              <a:rPr lang="sv-SE" sz="2000" dirty="0" err="1">
                <a:latin typeface="Calibri" pitchFamily="34" charset="0"/>
              </a:rPr>
              <a:t>él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Európaszerte</a:t>
            </a:r>
            <a:r>
              <a:rPr lang="sv-SE" sz="2000" dirty="0">
                <a:latin typeface="Calibri" pitchFamily="34" charset="0"/>
              </a:rPr>
              <a:t> a </a:t>
            </a:r>
            <a:r>
              <a:rPr lang="sv-SE" sz="2000" dirty="0" err="1">
                <a:latin typeface="Calibri" pitchFamily="34" charset="0"/>
              </a:rPr>
              <a:t>Kárpátmedencén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kívüli</a:t>
            </a:r>
            <a:r>
              <a:rPr lang="sv-SE" sz="2000" dirty="0">
                <a:latin typeface="Calibri" pitchFamily="34" charset="0"/>
              </a:rPr>
              <a:t> 15-20 </a:t>
            </a:r>
            <a:r>
              <a:rPr lang="sv-SE" sz="2000" dirty="0" err="1">
                <a:latin typeface="Calibri" pitchFamily="34" charset="0"/>
              </a:rPr>
              <a:t>országban</a:t>
            </a:r>
            <a:r>
              <a:rPr lang="sv-SE" sz="2000" dirty="0">
                <a:latin typeface="Calibri" pitchFamily="34" charset="0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 err="1">
                <a:latin typeface="Calibri" pitchFamily="34" charset="0"/>
              </a:rPr>
              <a:t>k.b</a:t>
            </a:r>
            <a:r>
              <a:rPr lang="sv-SE" sz="2000" dirty="0">
                <a:latin typeface="Calibri" pitchFamily="34" charset="0"/>
              </a:rPr>
              <a:t>. 80 </a:t>
            </a:r>
            <a:r>
              <a:rPr lang="sv-SE" sz="2000" dirty="0" err="1">
                <a:latin typeface="Calibri" pitchFamily="34" charset="0"/>
              </a:rPr>
              <a:t>nyilvántartott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istentiszteleti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hely</a:t>
            </a:r>
            <a:r>
              <a:rPr lang="sv-SE" sz="2000" dirty="0">
                <a:latin typeface="Calibri" pitchFamily="34" charset="0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 err="1">
                <a:latin typeface="Calibri" pitchFamily="34" charset="0"/>
              </a:rPr>
              <a:t>Közülük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mintegy</a:t>
            </a:r>
            <a:r>
              <a:rPr lang="sv-SE" sz="2000" dirty="0">
                <a:latin typeface="Calibri" pitchFamily="34" charset="0"/>
              </a:rPr>
              <a:t> 100.000 </a:t>
            </a:r>
            <a:r>
              <a:rPr lang="sv-SE" sz="2000" dirty="0" err="1">
                <a:latin typeface="Calibri" pitchFamily="34" charset="0"/>
              </a:rPr>
              <a:t>református</a:t>
            </a:r>
            <a:r>
              <a:rPr lang="sv-SE" sz="2000" dirty="0">
                <a:latin typeface="Calibri" pitchFamily="34" charset="0"/>
              </a:rPr>
              <a:t> - </a:t>
            </a:r>
            <a:r>
              <a:rPr lang="sv-SE" sz="2000" dirty="0" err="1">
                <a:latin typeface="Calibri" pitchFamily="34" charset="0"/>
              </a:rPr>
              <a:t>tagjai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az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illet</a:t>
            </a:r>
            <a:r>
              <a:rPr lang="hu-HU" sz="2000" dirty="0">
                <a:latin typeface="Calibri" pitchFamily="34" charset="0"/>
              </a:rPr>
              <a:t>ő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ország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helyi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egyházainak</a:t>
            </a:r>
            <a:r>
              <a:rPr lang="sv-SE" sz="2000" dirty="0">
                <a:latin typeface="Calibri" pitchFamily="34" charset="0"/>
              </a:rPr>
              <a:t> is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solidFill>
                  <a:srgbClr val="FF3300"/>
                </a:solidFill>
                <a:latin typeface="Calibri" pitchFamily="34" charset="0"/>
              </a:rPr>
              <a:t>ÚJ MIGRÁCIÓS </a:t>
            </a:r>
            <a:r>
              <a:rPr lang="sv-SE" sz="2000" dirty="0" err="1">
                <a:solidFill>
                  <a:srgbClr val="FF3300"/>
                </a:solidFill>
                <a:latin typeface="Calibri" pitchFamily="34" charset="0"/>
              </a:rPr>
              <a:t>folyamat</a:t>
            </a:r>
            <a:r>
              <a:rPr lang="sv-SE" sz="2000" dirty="0">
                <a:latin typeface="Calibri" pitchFamily="34" charset="0"/>
              </a:rPr>
              <a:t>: </a:t>
            </a:r>
            <a:r>
              <a:rPr lang="sv-SE" sz="2000" dirty="0" err="1">
                <a:latin typeface="Calibri" pitchFamily="34" charset="0"/>
              </a:rPr>
              <a:t>Az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elvándoroltak</a:t>
            </a:r>
            <a:r>
              <a:rPr lang="sv-SE" sz="2000" dirty="0">
                <a:latin typeface="Calibri" pitchFamily="34" charset="0"/>
              </a:rPr>
              <a:t> nagy </a:t>
            </a:r>
            <a:r>
              <a:rPr lang="sv-SE" sz="2000" dirty="0" err="1">
                <a:latin typeface="Calibri" pitchFamily="34" charset="0"/>
              </a:rPr>
              <a:t>része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aligha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tér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haza</a:t>
            </a:r>
            <a:r>
              <a:rPr lang="sv-SE" sz="2000" dirty="0">
                <a:latin typeface="Calibri" pitchFamily="34" charset="0"/>
              </a:rPr>
              <a:t>! </a:t>
            </a:r>
            <a:br>
              <a:rPr lang="sv-SE" sz="2000" dirty="0">
                <a:latin typeface="Calibri" pitchFamily="34" charset="0"/>
              </a:rPr>
            </a:br>
            <a:r>
              <a:rPr lang="sv-SE" sz="2000" dirty="0" err="1">
                <a:latin typeface="Calibri" pitchFamily="34" charset="0"/>
              </a:rPr>
              <a:t>Ezeket</a:t>
            </a:r>
            <a:r>
              <a:rPr lang="sv-SE" sz="2000" dirty="0">
                <a:latin typeface="Calibri" pitchFamily="34" charset="0"/>
              </a:rPr>
              <a:t> ”</a:t>
            </a:r>
            <a:r>
              <a:rPr lang="sv-SE" sz="2000" dirty="0" err="1">
                <a:latin typeface="Calibri" pitchFamily="34" charset="0"/>
              </a:rPr>
              <a:t>Nyugaton</a:t>
            </a:r>
            <a:r>
              <a:rPr lang="sv-SE" sz="2000" dirty="0">
                <a:latin typeface="Calibri" pitchFamily="34" charset="0"/>
              </a:rPr>
              <a:t>” </a:t>
            </a:r>
            <a:r>
              <a:rPr lang="sv-SE" sz="2000" dirty="0" err="1">
                <a:latin typeface="Calibri" pitchFamily="34" charset="0"/>
              </a:rPr>
              <a:t>kell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önazonosságukban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megtartanunk</a:t>
            </a:r>
            <a:r>
              <a:rPr lang="sv-SE" sz="2000" dirty="0">
                <a:latin typeface="Calibri" pitchFamily="34" charset="0"/>
              </a:rPr>
              <a:t>.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>
                <a:latin typeface="Calibri" pitchFamily="34" charset="0"/>
              </a:rPr>
              <a:t>A </a:t>
            </a:r>
            <a:r>
              <a:rPr lang="sv-SE" sz="2000" dirty="0" err="1">
                <a:latin typeface="Calibri" pitchFamily="34" charset="0"/>
              </a:rPr>
              <a:t>második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nemzedék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megtartása</a:t>
            </a:r>
            <a:r>
              <a:rPr lang="sv-SE" sz="2000" dirty="0">
                <a:latin typeface="Calibri" pitchFamily="34" charset="0"/>
              </a:rPr>
              <a:t>? ”</a:t>
            </a:r>
            <a:r>
              <a:rPr lang="sv-SE" sz="2000" dirty="0" err="1">
                <a:latin typeface="Calibri" pitchFamily="34" charset="0"/>
              </a:rPr>
              <a:t>Befektetés</a:t>
            </a:r>
            <a:r>
              <a:rPr lang="sv-SE" sz="2000" dirty="0">
                <a:latin typeface="Calibri" pitchFamily="34" charset="0"/>
              </a:rPr>
              <a:t> a </a:t>
            </a:r>
            <a:r>
              <a:rPr lang="sv-SE" sz="2000" dirty="0" err="1">
                <a:latin typeface="Calibri" pitchFamily="34" charset="0"/>
              </a:rPr>
              <a:t>jöv</a:t>
            </a:r>
            <a:r>
              <a:rPr lang="hu-HU" sz="2000" dirty="0">
                <a:latin typeface="Calibri" pitchFamily="34" charset="0"/>
              </a:rPr>
              <a:t>ő</a:t>
            </a:r>
            <a:r>
              <a:rPr lang="sv-SE" sz="2000" dirty="0" err="1">
                <a:latin typeface="Calibri" pitchFamily="34" charset="0"/>
              </a:rPr>
              <a:t>nkbe</a:t>
            </a:r>
            <a:r>
              <a:rPr lang="sv-SE" sz="2000" dirty="0">
                <a:latin typeface="Calibri" pitchFamily="34" charset="0"/>
              </a:rPr>
              <a:t>”!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 err="1">
                <a:latin typeface="Calibri" pitchFamily="34" charset="0"/>
              </a:rPr>
              <a:t>Folytonos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ígény</a:t>
            </a:r>
            <a:r>
              <a:rPr lang="sv-SE" sz="2000" dirty="0">
                <a:latin typeface="Calibri" pitchFamily="34" charset="0"/>
              </a:rPr>
              <a:t> a </a:t>
            </a:r>
            <a:r>
              <a:rPr lang="sv-SE" sz="2000" dirty="0" err="1">
                <a:latin typeface="Calibri" pitchFamily="34" charset="0"/>
              </a:rPr>
              <a:t>munkánkra</a:t>
            </a:r>
            <a:r>
              <a:rPr lang="sv-SE" sz="2000" dirty="0">
                <a:latin typeface="Calibri" pitchFamily="34" charset="0"/>
              </a:rPr>
              <a:t>: </a:t>
            </a:r>
            <a:r>
              <a:rPr lang="sv-SE" sz="2000" dirty="0" err="1">
                <a:latin typeface="Calibri" pitchFamily="34" charset="0"/>
              </a:rPr>
              <a:t>exponenciálisan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növekszik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az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új</a:t>
            </a:r>
            <a:r>
              <a:rPr lang="sv-SE" sz="2000" dirty="0">
                <a:latin typeface="Calibri" pitchFamily="34" charset="0"/>
              </a:rPr>
              <a:t> ”</a:t>
            </a:r>
            <a:r>
              <a:rPr lang="sv-SE" sz="2000" dirty="0" err="1">
                <a:latin typeface="Calibri" pitchFamily="34" charset="0"/>
              </a:rPr>
              <a:t>elvándoroltak</a:t>
            </a:r>
            <a:r>
              <a:rPr lang="sv-SE" sz="2000" dirty="0">
                <a:latin typeface="Calibri" pitchFamily="34" charset="0"/>
              </a:rPr>
              <a:t>” </a:t>
            </a:r>
            <a:r>
              <a:rPr lang="sv-SE" sz="2000" dirty="0" err="1">
                <a:latin typeface="Calibri" pitchFamily="34" charset="0"/>
              </a:rPr>
              <a:t>száma</a:t>
            </a:r>
            <a:r>
              <a:rPr lang="sv-SE" sz="2000" dirty="0">
                <a:latin typeface="Calibri" pitchFamily="34" charset="0"/>
              </a:rPr>
              <a:t>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 err="1">
                <a:latin typeface="Calibri" pitchFamily="34" charset="0"/>
              </a:rPr>
              <a:t>Az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új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bevándorlók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felkarolása</a:t>
            </a:r>
            <a:r>
              <a:rPr lang="sv-SE" sz="2000" dirty="0">
                <a:latin typeface="Calibri" pitchFamily="34" charset="0"/>
              </a:rPr>
              <a:t> (</a:t>
            </a:r>
            <a:r>
              <a:rPr lang="sv-SE" sz="2000" dirty="0" err="1">
                <a:latin typeface="Calibri" pitchFamily="34" charset="0"/>
              </a:rPr>
              <a:t>továbbtanulás</a:t>
            </a:r>
            <a:r>
              <a:rPr lang="sv-SE" sz="2000" dirty="0">
                <a:latin typeface="Calibri" pitchFamily="34" charset="0"/>
              </a:rPr>
              <a:t>, </a:t>
            </a:r>
            <a:r>
              <a:rPr lang="sv-SE" sz="2000" dirty="0" err="1">
                <a:latin typeface="Calibri" pitchFamily="34" charset="0"/>
              </a:rPr>
              <a:t>munkavállalás</a:t>
            </a:r>
            <a:r>
              <a:rPr lang="sv-SE" sz="2000" dirty="0">
                <a:latin typeface="Calibri" pitchFamily="34" charset="0"/>
              </a:rPr>
              <a:t>) –&gt; </a:t>
            </a:r>
            <a:r>
              <a:rPr lang="sv-SE" sz="2000" dirty="0" err="1">
                <a:latin typeface="Calibri" pitchFamily="34" charset="0"/>
              </a:rPr>
              <a:t>gyülekezeti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bekapcsolódás</a:t>
            </a:r>
            <a:r>
              <a:rPr lang="sv-SE" sz="2000" dirty="0">
                <a:latin typeface="Calibri" pitchFamily="34" charset="0"/>
              </a:rPr>
              <a:t>?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v-SE" sz="2000" dirty="0" err="1">
                <a:latin typeface="Calibri" pitchFamily="34" charset="0"/>
              </a:rPr>
              <a:t>Gyermek</a:t>
            </a:r>
            <a:r>
              <a:rPr lang="sv-SE" sz="2000" dirty="0">
                <a:latin typeface="Calibri" pitchFamily="34" charset="0"/>
              </a:rPr>
              <a:t> és </a:t>
            </a:r>
            <a:r>
              <a:rPr lang="sv-SE" sz="2000" dirty="0" err="1">
                <a:latin typeface="Calibri" pitchFamily="34" charset="0"/>
              </a:rPr>
              <a:t>ifjúsági</a:t>
            </a:r>
            <a:r>
              <a:rPr lang="sv-SE" sz="2000" dirty="0">
                <a:latin typeface="Calibri" pitchFamily="34" charset="0"/>
              </a:rPr>
              <a:t> </a:t>
            </a:r>
            <a:r>
              <a:rPr lang="sv-SE" sz="2000" dirty="0" err="1">
                <a:latin typeface="Calibri" pitchFamily="34" charset="0"/>
              </a:rPr>
              <a:t>foglalkoztatás</a:t>
            </a:r>
            <a:r>
              <a:rPr lang="sv-SE" sz="2000" dirty="0">
                <a:latin typeface="Calibri" pitchFamily="34" charset="0"/>
              </a:rPr>
              <a:t/>
            </a:r>
            <a:br>
              <a:rPr lang="sv-SE" sz="2000" dirty="0">
                <a:latin typeface="Calibri" pitchFamily="34" charset="0"/>
              </a:rPr>
            </a:br>
            <a:endParaRPr lang="sv-SE" sz="1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 dirty="0"/>
          </a:p>
        </p:txBody>
      </p:sp>
      <p:sp>
        <p:nvSpPr>
          <p:cNvPr id="12291" name="Platshållare för sidfot 4"/>
          <p:cNvSpPr>
            <a:spLocks noGrp="1"/>
          </p:cNvSpPr>
          <p:nvPr>
            <p:ph type="ftr" sz="quarter" idx="11"/>
          </p:nvPr>
        </p:nvSpPr>
        <p:spPr bwMode="auto">
          <a:xfrm>
            <a:off x="3419475" y="6381750"/>
            <a:ext cx="2895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FB35F-265E-4BCF-BADF-FFCC8704FC39}" type="slidenum">
              <a:rPr lang="sv-SE"/>
              <a:pPr>
                <a:defRPr/>
              </a:pPr>
              <a:t>21</a:t>
            </a:fld>
            <a:endParaRPr lang="sv-SE"/>
          </a:p>
        </p:txBody>
      </p:sp>
      <p:sp>
        <p:nvSpPr>
          <p:cNvPr id="10" name="Platshållare för bildnumm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7EFA8E3-0400-4C83-A08A-DEF367430B08}" type="slidenum">
              <a:rPr lang="sv-S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sv-S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6" name="Rectangle 3"/>
          <p:cNvSpPr>
            <a:spLocks noGrp="1"/>
          </p:cNvSpPr>
          <p:nvPr>
            <p:ph type="body" idx="1"/>
          </p:nvPr>
        </p:nvSpPr>
        <p:spPr>
          <a:xfrm>
            <a:off x="1692275" y="1773238"/>
            <a:ext cx="3311525" cy="446405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Anglia</a:t>
            </a:r>
            <a:r>
              <a:rPr lang="sv-SE" sz="1400" b="1" dirty="0" smtClean="0">
                <a:solidFill>
                  <a:schemeClr val="bg1">
                    <a:lumMod val="75000"/>
                  </a:schemeClr>
                </a:solidFill>
              </a:rPr>
              <a:t>: London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rgbClr val="FF0000"/>
                </a:solidFill>
              </a:rPr>
              <a:t>Ausztria</a:t>
            </a:r>
            <a:r>
              <a:rPr lang="sv-SE" sz="1400" b="1" dirty="0" smtClean="0">
                <a:solidFill>
                  <a:srgbClr val="FF0000"/>
                </a:solidFill>
              </a:rPr>
              <a:t>: </a:t>
            </a:r>
            <a:r>
              <a:rPr lang="sv-SE" sz="1400" i="1" dirty="0" smtClean="0">
                <a:solidFill>
                  <a:srgbClr val="FF0000"/>
                </a:solidFill>
              </a:rPr>
              <a:t>Fels</a:t>
            </a:r>
            <a:r>
              <a:rPr lang="hu-HU" sz="1400" i="1" dirty="0" smtClean="0">
                <a:solidFill>
                  <a:srgbClr val="FF0000"/>
                </a:solidFill>
              </a:rPr>
              <a:t>őő</a:t>
            </a:r>
            <a:r>
              <a:rPr lang="sv-SE" sz="1400" i="1" dirty="0" smtClean="0">
                <a:solidFill>
                  <a:srgbClr val="FF0000"/>
                </a:solidFill>
              </a:rPr>
              <a:t>r</a:t>
            </a:r>
          </a:p>
          <a:p>
            <a:pPr marL="457200" indent="-457200" eaLnBrk="1" hangingPunct="1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Belgium</a:t>
            </a:r>
            <a:r>
              <a:rPr lang="sv-SE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rgbClr val="FF0000"/>
                </a:solidFill>
              </a:rPr>
              <a:t>Csehország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Prága</a:t>
            </a:r>
            <a:r>
              <a:rPr lang="sv-SE" sz="1400" i="1" dirty="0" smtClean="0">
                <a:solidFill>
                  <a:srgbClr val="FF0000"/>
                </a:solidFill>
              </a:rPr>
              <a:t>, </a:t>
            </a:r>
            <a:r>
              <a:rPr lang="sv-SE" sz="1400" i="1" dirty="0" err="1" smtClean="0">
                <a:solidFill>
                  <a:srgbClr val="FF0000"/>
                </a:solidFill>
              </a:rPr>
              <a:t>Brünn</a:t>
            </a:r>
            <a:endParaRPr lang="sv-SE" sz="1400" i="1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65000"/>
                  </a:schemeClr>
                </a:solidFill>
              </a:rPr>
              <a:t>Dánia</a:t>
            </a:r>
            <a:r>
              <a:rPr lang="sv-SE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Észtország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65000"/>
                  </a:schemeClr>
                </a:solidFill>
              </a:rPr>
              <a:t>Finnország</a:t>
            </a:r>
            <a:r>
              <a:rPr lang="sv-SE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rgbClr val="FF0000"/>
                </a:solidFill>
              </a:rPr>
              <a:t>Franciaország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Párizs</a:t>
            </a:r>
            <a:endParaRPr lang="sv-SE" sz="1400" i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rgbClr val="FF0000"/>
                </a:solidFill>
              </a:rPr>
              <a:t>Hollandia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smtClean="0">
                <a:solidFill>
                  <a:srgbClr val="FF0000"/>
                </a:solidFill>
              </a:rPr>
              <a:t>Utrecht, Den Haag</a:t>
            </a: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Írország</a:t>
            </a:r>
            <a:r>
              <a:rPr lang="sv-SE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Izland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Lettország</a:t>
            </a:r>
            <a:r>
              <a:rPr lang="sv-SE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Lengyelország</a:t>
            </a:r>
            <a:r>
              <a:rPr lang="sv-SE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Litvánia</a:t>
            </a:r>
            <a:r>
              <a:rPr lang="sv-SE" sz="1400" b="1" dirty="0" smtClean="0">
                <a:solidFill>
                  <a:srgbClr val="FF33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rgbClr val="FF33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smtClean="0">
                <a:solidFill>
                  <a:schemeClr val="bg1">
                    <a:lumMod val="75000"/>
                  </a:schemeClr>
                </a:solidFill>
              </a:rPr>
              <a:t>Luxemburg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rgbClr val="FF0000"/>
                </a:solidFill>
              </a:rPr>
              <a:t>Németország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smtClean="0">
                <a:solidFill>
                  <a:srgbClr val="FF0000"/>
                </a:solidFill>
              </a:rPr>
              <a:t>München, Nürnberg</a:t>
            </a: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Norvégia</a:t>
            </a:r>
            <a:r>
              <a:rPr lang="sv-SE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Olaszország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65000"/>
                  </a:schemeClr>
                </a:solidFill>
              </a:rPr>
              <a:t>Portugália</a:t>
            </a:r>
            <a:r>
              <a:rPr lang="sv-SE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Svájc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i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Svédország</a:t>
            </a:r>
            <a:r>
              <a:rPr lang="sv-SE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Char char="o"/>
              <a:defRPr/>
            </a:pP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Spanyolország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egyéni</a:t>
            </a:r>
            <a:r>
              <a:rPr lang="sv-SE" sz="1400" i="1" dirty="0" smtClean="0">
                <a:solidFill>
                  <a:srgbClr val="FF0000"/>
                </a:solidFill>
              </a:rPr>
              <a:t> </a:t>
            </a:r>
            <a:r>
              <a:rPr lang="sv-SE" sz="1400" i="1" dirty="0" err="1" smtClean="0">
                <a:solidFill>
                  <a:srgbClr val="FF0000"/>
                </a:solidFill>
              </a:rPr>
              <a:t>tagok</a:t>
            </a:r>
            <a:endParaRPr lang="sv-SE" sz="1400" b="1" dirty="0" smtClean="0">
              <a:solidFill>
                <a:srgbClr val="FF3300"/>
              </a:solidFill>
            </a:endParaRPr>
          </a:p>
        </p:txBody>
      </p:sp>
      <p:pic>
        <p:nvPicPr>
          <p:cNvPr id="12295" name="Picture 16" descr="europe_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628775"/>
            <a:ext cx="36734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Bil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162401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2195513" y="1052513"/>
            <a:ext cx="64801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sv-SE" sz="2000">
                <a:latin typeface="Calibri" pitchFamily="34" charset="0"/>
              </a:rPr>
              <a:t>Munkaterületünk az EURÓPAI magyar református diaszpora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sv-SE" sz="1400" b="1">
                <a:solidFill>
                  <a:srgbClr val="FF0000"/>
                </a:solidFill>
                <a:latin typeface="Calibri" pitchFamily="34" charset="0"/>
              </a:rPr>
              <a:t>A pirossal jelölt felsorolás a NyEMRLSz gyülekezeti törzsgárdája</a:t>
            </a:r>
            <a:endParaRPr lang="sv-SE" sz="2000" b="1">
              <a:latin typeface="Calibri" pitchFamily="34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4237038" y="62341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v-SE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299" name="Rubrik 13"/>
          <p:cNvSpPr>
            <a:spLocks noGrp="1"/>
          </p:cNvSpPr>
          <p:nvPr>
            <p:ph type="title"/>
          </p:nvPr>
        </p:nvSpPr>
        <p:spPr>
          <a:xfrm>
            <a:off x="3203575" y="260350"/>
            <a:ext cx="4176713" cy="865188"/>
          </a:xfrm>
        </p:spPr>
        <p:txBody>
          <a:bodyPr/>
          <a:lstStyle/>
          <a:p>
            <a:r>
              <a:rPr lang="sv-SE" smtClean="0"/>
              <a:t>Kik vagyunk?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/>
          </a:p>
        </p:txBody>
      </p:sp>
      <p:sp>
        <p:nvSpPr>
          <p:cNvPr id="13315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F8B1E-ACBA-4720-B500-6A78DB5A1049}" type="slidenum">
              <a:rPr lang="sv-SE"/>
              <a:pPr>
                <a:defRPr/>
              </a:pPr>
              <a:t>22</a:t>
            </a:fld>
            <a:endParaRPr lang="sv-SE"/>
          </a:p>
        </p:txBody>
      </p:sp>
      <p:sp>
        <p:nvSpPr>
          <p:cNvPr id="13317" name="Rectangle 3"/>
          <p:cNvSpPr>
            <a:spLocks noGrp="1"/>
          </p:cNvSpPr>
          <p:nvPr>
            <p:ph type="body" idx="1"/>
          </p:nvPr>
        </p:nvSpPr>
        <p:spPr>
          <a:xfrm>
            <a:off x="971550" y="1889125"/>
            <a:ext cx="7632700" cy="348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1800" smtClean="0"/>
              <a:t>Csak a gyülekezetekhez tartozó hívekr</a:t>
            </a:r>
            <a:r>
              <a:rPr lang="hu-HU" sz="1800" smtClean="0"/>
              <a:t>ő</a:t>
            </a:r>
            <a:r>
              <a:rPr lang="sv-SE" sz="1800" smtClean="0"/>
              <a:t>l van tudomásunk </a:t>
            </a:r>
          </a:p>
          <a:p>
            <a:pPr>
              <a:lnSpc>
                <a:spcPct val="90000"/>
              </a:lnSpc>
            </a:pPr>
            <a:r>
              <a:rPr lang="sv-SE" sz="1800" smtClean="0"/>
              <a:t>Szolgálattev</a:t>
            </a:r>
            <a:r>
              <a:rPr lang="hu-HU" sz="1800" smtClean="0"/>
              <a:t>ő</a:t>
            </a:r>
            <a:r>
              <a:rPr lang="sv-SE" sz="1800" smtClean="0"/>
              <a:t>ink hivatalosak ugyan, de”</a:t>
            </a:r>
            <a:r>
              <a:rPr lang="sv-SE" sz="1800" i="1" smtClean="0"/>
              <a:t>Isten dics</a:t>
            </a:r>
            <a:r>
              <a:rPr lang="hu-HU" sz="1800" i="1" smtClean="0"/>
              <a:t>ő</a:t>
            </a:r>
            <a:r>
              <a:rPr lang="sv-SE" sz="1800" i="1" smtClean="0"/>
              <a:t>ségére</a:t>
            </a:r>
            <a:r>
              <a:rPr lang="sv-SE" sz="1800" smtClean="0"/>
              <a:t>” önkéntes munkavállalók, nemlétez</a:t>
            </a:r>
            <a:r>
              <a:rPr lang="hu-HU" sz="1800" smtClean="0"/>
              <a:t>ő</a:t>
            </a:r>
            <a:r>
              <a:rPr lang="sv-SE" sz="1800" smtClean="0"/>
              <a:t> szabaidejükben, anyagi áldozatvállalás.</a:t>
            </a:r>
          </a:p>
          <a:p>
            <a:pPr>
              <a:lnSpc>
                <a:spcPct val="90000"/>
              </a:lnSpc>
            </a:pPr>
            <a:r>
              <a:rPr lang="sv-SE" sz="1800" smtClean="0"/>
              <a:t>Kivétel a f</a:t>
            </a:r>
            <a:r>
              <a:rPr lang="hu-HU" sz="1800" smtClean="0"/>
              <a:t>ő</a:t>
            </a:r>
            <a:r>
              <a:rPr lang="sv-SE" sz="1800" smtClean="0"/>
              <a:t>állású magyar református lelkész (Fels</a:t>
            </a:r>
            <a:r>
              <a:rPr lang="hu-HU" sz="1800" smtClean="0"/>
              <a:t>őő</a:t>
            </a:r>
            <a:r>
              <a:rPr lang="sv-SE" sz="1800" smtClean="0"/>
              <a:t>r, Nürnberg, Prága, London stb) zöme világi f</a:t>
            </a:r>
            <a:r>
              <a:rPr lang="hu-HU" sz="1800" smtClean="0"/>
              <a:t>ő</a:t>
            </a:r>
            <a:r>
              <a:rPr lang="sv-SE" sz="1800" smtClean="0"/>
              <a:t>állásából él.</a:t>
            </a:r>
          </a:p>
          <a:p>
            <a:pPr>
              <a:lnSpc>
                <a:spcPct val="90000"/>
              </a:lnSpc>
            </a:pPr>
            <a:r>
              <a:rPr lang="sv-SE" sz="1800" smtClean="0"/>
              <a:t>A gyülekezeteink anyagi gondjai</a:t>
            </a:r>
          </a:p>
          <a:p>
            <a:pPr>
              <a:lnSpc>
                <a:spcPct val="90000"/>
              </a:lnSpc>
            </a:pPr>
            <a:r>
              <a:rPr lang="nl-NL" sz="1800" smtClean="0"/>
              <a:t>Sz</a:t>
            </a:r>
            <a:r>
              <a:rPr lang="hu-HU" sz="1800" smtClean="0"/>
              <a:t>ű</a:t>
            </a:r>
            <a:r>
              <a:rPr lang="sv-SE" sz="1800" smtClean="0"/>
              <a:t>klátókör</a:t>
            </a:r>
            <a:r>
              <a:rPr lang="hu-HU" sz="1800" smtClean="0"/>
              <a:t>ű</a:t>
            </a:r>
            <a:r>
              <a:rPr lang="sv-SE" sz="1800" smtClean="0"/>
              <a:t> egyházi hivatalosok érzéketelen emberi magatartása</a:t>
            </a:r>
          </a:p>
          <a:p>
            <a:pPr>
              <a:lnSpc>
                <a:spcPct val="90000"/>
              </a:lnSpc>
            </a:pPr>
            <a:r>
              <a:rPr lang="sv-SE" sz="1800" smtClean="0"/>
              <a:t>Nemzedékcsere - megaláztatás, kételyek &amp; otromba belegázolások elhordozása</a:t>
            </a:r>
          </a:p>
          <a:p>
            <a:r>
              <a:rPr lang="sv-SE" sz="1800" smtClean="0"/>
              <a:t>A Magyar Diaszpóra Tanács megalakulásakor kihagytak!</a:t>
            </a:r>
            <a:r>
              <a:rPr lang="sv-SE" sz="2000" smtClean="0"/>
              <a:t/>
            </a:r>
            <a:br>
              <a:rPr lang="sv-SE" sz="2000" smtClean="0"/>
            </a:br>
            <a:endParaRPr lang="sv-SE" sz="1000" smtClean="0"/>
          </a:p>
        </p:txBody>
      </p:sp>
      <p:pic>
        <p:nvPicPr>
          <p:cNvPr id="13318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44145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68538" y="549275"/>
            <a:ext cx="5992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4000">
                <a:latin typeface="Calibri" pitchFamily="34" charset="0"/>
              </a:rPr>
              <a:t>Kik vagyunk és mit akarunk?</a:t>
            </a: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2124075" y="1268413"/>
            <a:ext cx="6408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sv-SE" sz="2000" i="1">
                <a:solidFill>
                  <a:srgbClr val="FF0000"/>
                </a:solidFill>
                <a:latin typeface="Calibri" pitchFamily="34" charset="0"/>
              </a:rPr>
              <a:t>Gondjaink az EURÓPAI diaszporában: bizonytalan existentia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>
          <a:xfrm>
            <a:off x="2268538" y="333375"/>
            <a:ext cx="6418262" cy="1143000"/>
          </a:xfrm>
        </p:spPr>
        <p:txBody>
          <a:bodyPr/>
          <a:lstStyle/>
          <a:p>
            <a:r>
              <a:rPr lang="de-DE" smtClean="0"/>
              <a:t>Helyzetáttekintés</a:t>
            </a:r>
            <a:endParaRPr lang="sv-SE" smtClean="0"/>
          </a:p>
        </p:txBody>
      </p:sp>
      <p:sp>
        <p:nvSpPr>
          <p:cNvPr id="16387" name="Platshållare för innehåll 2"/>
          <p:cNvSpPr>
            <a:spLocks noGrp="1"/>
          </p:cNvSpPr>
          <p:nvPr>
            <p:ph idx="1"/>
          </p:nvPr>
        </p:nvSpPr>
        <p:spPr>
          <a:xfrm>
            <a:off x="323850" y="1916113"/>
            <a:ext cx="8496300" cy="41767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sz="2000" b="1" smtClean="0"/>
              <a:t>       </a:t>
            </a:r>
            <a:r>
              <a:rPr lang="de-DE" sz="2000" smtClean="0"/>
              <a:t>Nyugat-Európában </a:t>
            </a:r>
            <a:r>
              <a:rPr lang="de-DE" sz="2000" b="1" smtClean="0"/>
              <a:t>kettészakadt </a:t>
            </a:r>
            <a:r>
              <a:rPr lang="de-DE" sz="2000" smtClean="0"/>
              <a:t>a magyar reformátusság a századfordulón! </a:t>
            </a:r>
            <a:br>
              <a:rPr lang="de-DE" sz="2000" smtClean="0"/>
            </a:br>
            <a:endParaRPr lang="de-DE" sz="900" smtClean="0"/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sv-SE" sz="1800" b="1" smtClean="0"/>
              <a:t>a NyEMRLSz</a:t>
            </a:r>
            <a:r>
              <a:rPr lang="sv-SE" sz="1800" smtClean="0">
                <a:solidFill>
                  <a:srgbClr val="FF0000"/>
                </a:solidFill>
              </a:rPr>
              <a:t> 70 esztendeje</a:t>
            </a:r>
            <a:br>
              <a:rPr lang="sv-SE" sz="1800" smtClean="0">
                <a:solidFill>
                  <a:srgbClr val="FF0000"/>
                </a:solidFill>
              </a:rPr>
            </a:br>
            <a:r>
              <a:rPr lang="sv-SE" sz="1800" b="1" smtClean="0">
                <a:solidFill>
                  <a:srgbClr val="FF0000"/>
                </a:solidFill>
              </a:rPr>
              <a:t>EGYHÁZ</a:t>
            </a:r>
            <a:r>
              <a:rPr lang="sv-SE" sz="1800" smtClean="0">
                <a:solidFill>
                  <a:srgbClr val="FF0000"/>
                </a:solidFill>
              </a:rPr>
              <a:t> Ravasz püspök és az Egyetemes Konvent felhatalmazásával! </a:t>
            </a:r>
            <a:br>
              <a:rPr lang="sv-SE" sz="1800" smtClean="0">
                <a:solidFill>
                  <a:srgbClr val="FF0000"/>
                </a:solidFill>
              </a:rPr>
            </a:br>
            <a:r>
              <a:rPr lang="sv-SE" sz="1800" smtClean="0"/>
              <a:t>Megmaradt eredeti és hagyományos útján – félreállitásunk nem sikerült!</a:t>
            </a:r>
            <a:br>
              <a:rPr lang="sv-SE" sz="1800" smtClean="0"/>
            </a:br>
            <a:endParaRPr lang="sv-SE" sz="1800" smtClean="0"/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sv-SE" sz="1800" b="1" smtClean="0"/>
              <a:t>a Protestáns Gyülekezetek Szövetsége </a:t>
            </a:r>
            <a:br>
              <a:rPr lang="sv-SE" sz="1800" b="1" smtClean="0"/>
            </a:br>
            <a:r>
              <a:rPr lang="sv-SE" sz="1800" smtClean="0"/>
              <a:t>NyEMRLSz-b</a:t>
            </a:r>
            <a:r>
              <a:rPr lang="hu-HU" sz="1800" smtClean="0"/>
              <a:t>ő</a:t>
            </a:r>
            <a:r>
              <a:rPr lang="sv-SE" sz="1800" smtClean="0"/>
              <a:t>l 2000-ben kiszakadt  </a:t>
            </a:r>
          </a:p>
          <a:p>
            <a:pPr marL="800100" lvl="1" indent="-342900">
              <a:buFont typeface="Arial" charset="0"/>
              <a:buNone/>
            </a:pPr>
            <a:r>
              <a:rPr lang="sv-SE" sz="1800" smtClean="0"/>
              <a:t>       -  Egyletszer</a:t>
            </a:r>
            <a:r>
              <a:rPr lang="hu-HU" sz="1800" smtClean="0"/>
              <a:t>ű</a:t>
            </a:r>
            <a:r>
              <a:rPr lang="sv-SE" sz="1800" smtClean="0"/>
              <a:t> érdekközösség </a:t>
            </a:r>
            <a:br>
              <a:rPr lang="sv-SE" sz="1800" smtClean="0"/>
            </a:br>
            <a:r>
              <a:rPr lang="sv-SE" sz="1800" smtClean="0"/>
              <a:t>-   de facto lutheránus vezetéssel és irányítással</a:t>
            </a:r>
            <a:br>
              <a:rPr lang="sv-SE" sz="1800" smtClean="0"/>
            </a:br>
            <a:r>
              <a:rPr lang="sv-SE" sz="1800" smtClean="0"/>
              <a:t>-   </a:t>
            </a:r>
            <a:r>
              <a:rPr lang="sv-SE" sz="1800" smtClean="0">
                <a:solidFill>
                  <a:srgbClr val="000000"/>
                </a:solidFill>
                <a:sym typeface="Wingdings" pitchFamily="2" charset="2"/>
              </a:rPr>
              <a:t>”Zsarolási taktika” kulcspozicióban lev</a:t>
            </a:r>
            <a:r>
              <a:rPr lang="hu-HU" sz="1800" smtClean="0">
                <a:solidFill>
                  <a:srgbClr val="000000"/>
                </a:solidFill>
                <a:sym typeface="Wingdings" pitchFamily="2" charset="2"/>
              </a:rPr>
              <a:t>ő</a:t>
            </a:r>
            <a:r>
              <a:rPr lang="sv-SE" sz="1800" smtClean="0">
                <a:solidFill>
                  <a:srgbClr val="000000"/>
                </a:solidFill>
                <a:sym typeface="Wingdings" pitchFamily="2" charset="2"/>
              </a:rPr>
              <a:t> gyülekezeteink felé</a:t>
            </a:r>
            <a:r>
              <a:rPr lang="sv-SE" sz="1800" smtClean="0"/>
              <a:t>  </a:t>
            </a:r>
            <a:br>
              <a:rPr lang="sv-SE" sz="1800" smtClean="0"/>
            </a:br>
            <a:r>
              <a:rPr lang="sv-SE" sz="1800" smtClean="0"/>
              <a:t>-   Vezet</a:t>
            </a:r>
            <a:r>
              <a:rPr lang="hu-HU" sz="1800" smtClean="0"/>
              <a:t>ő</a:t>
            </a:r>
            <a:r>
              <a:rPr lang="sv-SE" sz="1800" smtClean="0"/>
              <a:t>ik ügynök múltja</a:t>
            </a:r>
            <a:br>
              <a:rPr lang="sv-SE" sz="1800" smtClean="0"/>
            </a:br>
            <a:r>
              <a:rPr lang="sv-SE" sz="1800" smtClean="0"/>
              <a:t>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/>
          </a:p>
        </p:txBody>
      </p:sp>
      <p:sp>
        <p:nvSpPr>
          <p:cNvPr id="16389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2F59B-56A5-4496-BC46-10FB2A4093B6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  <p:pic>
        <p:nvPicPr>
          <p:cNvPr id="16391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14255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ktangel 7"/>
          <p:cNvSpPr>
            <a:spLocks noChangeArrowheads="1"/>
          </p:cNvSpPr>
          <p:nvPr/>
        </p:nvSpPr>
        <p:spPr bwMode="auto">
          <a:xfrm>
            <a:off x="3708400" y="1268413"/>
            <a:ext cx="3455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v-SE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1.</a:t>
            </a:r>
            <a:r>
              <a:rPr lang="de-DE" sz="20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de-DE" sz="20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áldatlan</a:t>
            </a:r>
            <a:r>
              <a:rPr lang="de-DE" sz="20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jelen</a:t>
            </a:r>
            <a:endParaRPr lang="sv-SE" sz="20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title"/>
          </p:nvPr>
        </p:nvSpPr>
        <p:spPr>
          <a:xfrm>
            <a:off x="2627313" y="260350"/>
            <a:ext cx="4752975" cy="1143000"/>
          </a:xfrm>
        </p:spPr>
        <p:txBody>
          <a:bodyPr>
            <a:normAutofit fontScale="90000"/>
          </a:bodyPr>
          <a:lstStyle/>
          <a:p>
            <a:r>
              <a:rPr lang="de-DE" sz="3600" smtClean="0"/>
              <a:t>Helyzetáttekintés</a:t>
            </a:r>
            <a:r>
              <a:rPr lang="sv-SE" sz="3600" smtClean="0"/>
              <a:t/>
            </a:r>
            <a:br>
              <a:rPr lang="sv-SE" sz="3600" smtClean="0"/>
            </a:br>
            <a:r>
              <a:rPr lang="sv-SE" sz="3600" smtClean="0"/>
              <a:t>2. </a:t>
            </a:r>
            <a:r>
              <a:rPr lang="sv-SE" sz="2000" b="1" i="1" smtClean="0">
                <a:solidFill>
                  <a:srgbClr val="FF0000"/>
                </a:solidFill>
              </a:rPr>
              <a:t>Egyházpolitika és tömbreformátusok </a:t>
            </a:r>
          </a:p>
        </p:txBody>
      </p:sp>
      <p:sp>
        <p:nvSpPr>
          <p:cNvPr id="17411" name="Platshållare för innehåll 2"/>
          <p:cNvSpPr>
            <a:spLocks noGrp="1"/>
          </p:cNvSpPr>
          <p:nvPr>
            <p:ph idx="1"/>
          </p:nvPr>
        </p:nvSpPr>
        <p:spPr>
          <a:xfrm>
            <a:off x="1187450" y="2636838"/>
            <a:ext cx="7345363" cy="3240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1000" dirty="0" smtClean="0"/>
              <a:t>	</a:t>
            </a:r>
            <a:r>
              <a:rPr lang="sv-SE" sz="1800" i="1" dirty="0" smtClean="0">
                <a:solidFill>
                  <a:srgbClr val="FF0000"/>
                </a:solidFill>
              </a:rPr>
              <a:t>A</a:t>
            </a:r>
            <a:r>
              <a:rPr lang="sv-SE" sz="1800" i="1" dirty="0" smtClean="0"/>
              <a:t> </a:t>
            </a:r>
            <a:r>
              <a:rPr lang="sv-SE" sz="1800" i="1" dirty="0" err="1" smtClean="0">
                <a:solidFill>
                  <a:srgbClr val="FF0000"/>
                </a:solidFill>
              </a:rPr>
              <a:t>tömbreformátusok</a:t>
            </a:r>
            <a:r>
              <a:rPr lang="sv-SE" sz="1800" i="1" dirty="0" smtClean="0">
                <a:solidFill>
                  <a:srgbClr val="FF0000"/>
                </a:solidFill>
              </a:rPr>
              <a:t> </a:t>
            </a:r>
            <a:r>
              <a:rPr lang="sv-SE" sz="1800" i="1" dirty="0" err="1" smtClean="0">
                <a:solidFill>
                  <a:srgbClr val="FF0000"/>
                </a:solidFill>
              </a:rPr>
              <a:t>párbeszédre</a:t>
            </a:r>
            <a:r>
              <a:rPr lang="sv-SE" sz="1800" i="1" dirty="0" smtClean="0">
                <a:solidFill>
                  <a:srgbClr val="FF0000"/>
                </a:solidFill>
              </a:rPr>
              <a:t> </a:t>
            </a:r>
            <a:r>
              <a:rPr lang="sv-SE" sz="1800" i="1" dirty="0" err="1" smtClean="0">
                <a:solidFill>
                  <a:srgbClr val="FF0000"/>
                </a:solidFill>
              </a:rPr>
              <a:t>méltatott</a:t>
            </a:r>
            <a:r>
              <a:rPr lang="sv-SE" sz="1800" i="1" dirty="0" smtClean="0">
                <a:solidFill>
                  <a:srgbClr val="FF0000"/>
                </a:solidFill>
              </a:rPr>
              <a:t> </a:t>
            </a:r>
            <a:r>
              <a:rPr lang="sv-SE" sz="1800" i="1" dirty="0" err="1" smtClean="0">
                <a:solidFill>
                  <a:srgbClr val="FF0000"/>
                </a:solidFill>
              </a:rPr>
              <a:t>partnere</a:t>
            </a:r>
            <a:r>
              <a:rPr lang="sv-SE" sz="1800" i="1" dirty="0" smtClean="0">
                <a:solidFill>
                  <a:srgbClr val="FF0000"/>
                </a:solidFill>
              </a:rPr>
              <a:t> </a:t>
            </a:r>
            <a:r>
              <a:rPr lang="sv-SE" sz="1800" i="1" dirty="0" smtClean="0"/>
              <a:t>– a MRE:</a:t>
            </a:r>
            <a:br>
              <a:rPr lang="sv-SE" sz="1800" i="1" dirty="0" smtClean="0"/>
            </a:br>
            <a:r>
              <a:rPr lang="sv-SE" sz="1800" i="1" dirty="0" smtClean="0"/>
              <a:t>-   </a:t>
            </a:r>
            <a:r>
              <a:rPr lang="sv-SE" sz="1800" i="1" dirty="0" err="1" smtClean="0"/>
              <a:t>politikailag</a:t>
            </a:r>
            <a:r>
              <a:rPr lang="sv-SE" sz="1800" i="1" dirty="0" smtClean="0"/>
              <a:t> </a:t>
            </a:r>
            <a:r>
              <a:rPr lang="sv-SE" sz="1800" i="1" dirty="0" err="1" smtClean="0"/>
              <a:t>meghatározott</a:t>
            </a:r>
            <a:r>
              <a:rPr lang="sv-SE" sz="1800" i="1" dirty="0" smtClean="0"/>
              <a:t> (</a:t>
            </a:r>
            <a:r>
              <a:rPr lang="sv-SE" sz="1800" i="1" dirty="0" err="1" smtClean="0"/>
              <a:t>rossz</a:t>
            </a:r>
            <a:r>
              <a:rPr lang="sv-SE" sz="1800" i="1" dirty="0" smtClean="0"/>
              <a:t>)</a:t>
            </a:r>
            <a:r>
              <a:rPr lang="sv-SE" sz="1800" i="1" dirty="0" err="1" smtClean="0"/>
              <a:t>indulat</a:t>
            </a:r>
            <a:r>
              <a:rPr lang="sv-SE" sz="1800" i="1" dirty="0" smtClean="0"/>
              <a:t> – ’</a:t>
            </a:r>
            <a:r>
              <a:rPr lang="sv-SE" sz="1800" i="1" dirty="0" err="1" smtClean="0"/>
              <a:t>Hódítási</a:t>
            </a:r>
            <a:r>
              <a:rPr lang="sv-SE" sz="1800" i="1" dirty="0" smtClean="0"/>
              <a:t> </a:t>
            </a:r>
            <a:r>
              <a:rPr lang="sv-SE" sz="1800" i="1" dirty="0" err="1" smtClean="0"/>
              <a:t>stratégia</a:t>
            </a:r>
            <a:r>
              <a:rPr lang="sv-SE" sz="1800" i="1" dirty="0" smtClean="0"/>
              <a:t>’ 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-   </a:t>
            </a:r>
            <a:r>
              <a:rPr lang="sv-SE" sz="1800" dirty="0" err="1" smtClean="0"/>
              <a:t>politikai</a:t>
            </a:r>
            <a:r>
              <a:rPr lang="sv-SE" sz="1800" dirty="0" smtClean="0"/>
              <a:t> </a:t>
            </a:r>
            <a:r>
              <a:rPr lang="sv-SE" sz="1800" dirty="0" err="1" smtClean="0"/>
              <a:t>okokból</a:t>
            </a:r>
            <a:r>
              <a:rPr lang="sv-SE" sz="1800" dirty="0" smtClean="0"/>
              <a:t> a </a:t>
            </a:r>
            <a:r>
              <a:rPr lang="sv-SE" sz="1800" dirty="0" err="1" smtClean="0"/>
              <a:t>Protestáns</a:t>
            </a:r>
            <a:r>
              <a:rPr lang="sv-SE" sz="1800" dirty="0" smtClean="0"/>
              <a:t> </a:t>
            </a:r>
            <a:r>
              <a:rPr lang="sv-SE" sz="1800" dirty="0" err="1" smtClean="0"/>
              <a:t>Szövetséggel</a:t>
            </a:r>
            <a:r>
              <a:rPr lang="sv-SE" sz="1800" dirty="0" smtClean="0"/>
              <a:t> </a:t>
            </a:r>
            <a:r>
              <a:rPr lang="sv-SE" sz="1800" dirty="0" err="1" smtClean="0"/>
              <a:t>dolgozik</a:t>
            </a:r>
            <a:r>
              <a:rPr lang="sv-SE" sz="1800" dirty="0" smtClean="0"/>
              <a:t> </a:t>
            </a:r>
            <a:r>
              <a:rPr lang="sv-SE" sz="1800" dirty="0" err="1" smtClean="0"/>
              <a:t>együtt</a:t>
            </a:r>
            <a:r>
              <a:rPr lang="sv-SE" sz="1800" dirty="0" smtClean="0"/>
              <a:t> </a:t>
            </a:r>
            <a:r>
              <a:rPr lang="sv-SE" sz="1800" dirty="0" err="1" smtClean="0"/>
              <a:t>akik</a:t>
            </a:r>
            <a:endParaRPr lang="nl-NL" sz="1800" dirty="0" smtClean="0"/>
          </a:p>
          <a:p>
            <a:pPr>
              <a:buFont typeface="Arial" charset="0"/>
              <a:buNone/>
            </a:pPr>
            <a:r>
              <a:rPr lang="nl-NL" sz="1800" dirty="0" smtClean="0"/>
              <a:t>	-   kezdeményezésére 2010-ben megszünt a MRVSZ</a:t>
            </a:r>
          </a:p>
          <a:p>
            <a:pPr>
              <a:buFont typeface="Arial" charset="0"/>
              <a:buNone/>
            </a:pPr>
            <a:r>
              <a:rPr lang="nl-NL" sz="1800" dirty="0" smtClean="0"/>
              <a:t>	-   megkísérli ellehetetleníti a MRETZs-t </a:t>
            </a:r>
            <a:r>
              <a:rPr lang="nl-NL" sz="1200" b="1" dirty="0" smtClean="0">
                <a:hlinkClick r:id="rId2"/>
              </a:rPr>
              <a:t>http://www.tzsinat.hu/</a:t>
            </a:r>
            <a:r>
              <a:rPr lang="nl-NL" sz="1200" b="1" dirty="0" smtClean="0"/>
              <a:t> </a:t>
            </a:r>
            <a:r>
              <a:rPr lang="nl-NL" sz="1800" dirty="0" smtClean="0"/>
              <a:t>és helyette</a:t>
            </a:r>
          </a:p>
          <a:p>
            <a:pPr>
              <a:buFont typeface="Arial" charset="0"/>
              <a:buNone/>
            </a:pPr>
            <a:r>
              <a:rPr lang="nl-NL" sz="1800" dirty="0" smtClean="0"/>
              <a:t>	-   </a:t>
            </a:r>
            <a:r>
              <a:rPr lang="sv-SE" sz="1800" dirty="0" smtClean="0"/>
              <a:t>A GK </a:t>
            </a:r>
            <a:r>
              <a:rPr lang="sv-SE" sz="1800" dirty="0" err="1" smtClean="0"/>
              <a:t>hivatalosainak</a:t>
            </a:r>
            <a:r>
              <a:rPr lang="sv-SE" sz="1800" dirty="0" smtClean="0"/>
              <a:t> </a:t>
            </a:r>
            <a:r>
              <a:rPr lang="sv-SE" sz="1800" dirty="0" err="1" smtClean="0"/>
              <a:t>politikai</a:t>
            </a:r>
            <a:r>
              <a:rPr lang="sv-SE" sz="1800" dirty="0" smtClean="0"/>
              <a:t> </a:t>
            </a:r>
            <a:r>
              <a:rPr lang="sv-SE" sz="1800" dirty="0" err="1" smtClean="0"/>
              <a:t>célja</a:t>
            </a:r>
            <a:r>
              <a:rPr lang="sv-SE" sz="1800" dirty="0" smtClean="0"/>
              <a:t> és </a:t>
            </a:r>
            <a:r>
              <a:rPr lang="sv-SE" sz="1800" dirty="0" err="1" smtClean="0"/>
              <a:t>egyéni</a:t>
            </a:r>
            <a:r>
              <a:rPr lang="sv-SE" sz="1800" dirty="0" smtClean="0"/>
              <a:t> </a:t>
            </a:r>
            <a:r>
              <a:rPr lang="sv-SE" sz="1800" dirty="0" err="1" smtClean="0"/>
              <a:t>háttere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-   </a:t>
            </a:r>
            <a:r>
              <a:rPr lang="sv-SE" sz="1800" dirty="0" smtClean="0">
                <a:sym typeface="Wingdings" pitchFamily="2" charset="2"/>
              </a:rPr>
              <a:t>A </a:t>
            </a:r>
            <a:r>
              <a:rPr lang="sv-SE" sz="1800" dirty="0" err="1" smtClean="0">
                <a:sym typeface="Wingdings" pitchFamily="2" charset="2"/>
              </a:rPr>
              <a:t>Protestánsok</a:t>
            </a:r>
            <a:r>
              <a:rPr lang="sv-SE" sz="1800" dirty="0" smtClean="0">
                <a:sym typeface="Wingdings" pitchFamily="2" charset="2"/>
              </a:rPr>
              <a:t> ”</a:t>
            </a:r>
            <a:r>
              <a:rPr lang="sv-SE" sz="1800" dirty="0" err="1" smtClean="0">
                <a:sym typeface="Wingdings" pitchFamily="2" charset="2"/>
              </a:rPr>
              <a:t>zsarolási</a:t>
            </a:r>
            <a:r>
              <a:rPr lang="sv-SE" sz="1800" dirty="0" smtClean="0">
                <a:sym typeface="Wingdings" pitchFamily="2" charset="2"/>
              </a:rPr>
              <a:t> </a:t>
            </a:r>
            <a:r>
              <a:rPr lang="sv-SE" sz="1800" dirty="0" err="1" smtClean="0">
                <a:sym typeface="Wingdings" pitchFamily="2" charset="2"/>
              </a:rPr>
              <a:t>taktikája</a:t>
            </a:r>
            <a:r>
              <a:rPr lang="sv-SE" sz="1800" dirty="0" smtClean="0">
                <a:sym typeface="Wingdings" pitchFamily="2" charset="2"/>
              </a:rPr>
              <a:t>” </a:t>
            </a:r>
            <a:r>
              <a:rPr lang="sv-SE" sz="1800" dirty="0" err="1" smtClean="0">
                <a:sym typeface="Wingdings" pitchFamily="2" charset="2"/>
              </a:rPr>
              <a:t>kulcspozicióban</a:t>
            </a:r>
            <a:r>
              <a:rPr lang="sv-SE" sz="1800" dirty="0" smtClean="0">
                <a:sym typeface="Wingdings" pitchFamily="2" charset="2"/>
              </a:rPr>
              <a:t> lev</a:t>
            </a:r>
            <a:r>
              <a:rPr lang="hu-HU" sz="1800" dirty="0" smtClean="0">
                <a:sym typeface="Wingdings" pitchFamily="2" charset="2"/>
              </a:rPr>
              <a:t>ő</a:t>
            </a:r>
            <a:r>
              <a:rPr lang="sv-SE" sz="1800" dirty="0" smtClean="0">
                <a:sym typeface="Wingdings" pitchFamily="2" charset="2"/>
              </a:rPr>
              <a:t> </a:t>
            </a:r>
            <a:br>
              <a:rPr lang="sv-SE" sz="1800" dirty="0" smtClean="0">
                <a:sym typeface="Wingdings" pitchFamily="2" charset="2"/>
              </a:rPr>
            </a:br>
            <a:r>
              <a:rPr lang="sv-SE" sz="1800" dirty="0" smtClean="0">
                <a:sym typeface="Wingdings" pitchFamily="2" charset="2"/>
              </a:rPr>
              <a:t>    </a:t>
            </a:r>
            <a:r>
              <a:rPr lang="sv-SE" sz="1800" dirty="0" err="1" smtClean="0">
                <a:sym typeface="Wingdings" pitchFamily="2" charset="2"/>
              </a:rPr>
              <a:t>gyülekezeteink</a:t>
            </a:r>
            <a:r>
              <a:rPr lang="sv-SE" sz="1800" dirty="0" smtClean="0">
                <a:sym typeface="Wingdings" pitchFamily="2" charset="2"/>
              </a:rPr>
              <a:t> </a:t>
            </a:r>
            <a:r>
              <a:rPr lang="sv-SE" sz="1800" dirty="0" err="1" smtClean="0">
                <a:sym typeface="Wingdings" pitchFamily="2" charset="2"/>
              </a:rPr>
              <a:t>felé</a:t>
            </a:r>
            <a:r>
              <a:rPr lang="sv-SE" sz="1800" dirty="0" smtClean="0">
                <a:sym typeface="Wingdings" pitchFamily="2" charset="2"/>
              </a:rPr>
              <a:t/>
            </a:r>
            <a:br>
              <a:rPr lang="sv-SE" sz="1800" dirty="0" smtClean="0">
                <a:sym typeface="Wingdings" pitchFamily="2" charset="2"/>
              </a:rPr>
            </a:br>
            <a:r>
              <a:rPr lang="sv-SE" sz="1800" dirty="0" smtClean="0">
                <a:sym typeface="Wingdings" pitchFamily="2" charset="2"/>
              </a:rPr>
              <a:t>-   E </a:t>
            </a:r>
            <a:r>
              <a:rPr lang="sv-SE" sz="1800" dirty="0" err="1" smtClean="0">
                <a:sym typeface="Wingdings" pitchFamily="2" charset="2"/>
              </a:rPr>
              <a:t>stratégiát</a:t>
            </a:r>
            <a:r>
              <a:rPr lang="sv-SE" sz="1800" dirty="0" smtClean="0">
                <a:sym typeface="Wingdings" pitchFamily="2" charset="2"/>
              </a:rPr>
              <a:t> a MRE a ”</a:t>
            </a:r>
            <a:r>
              <a:rPr lang="sv-SE" sz="1800" dirty="0" err="1" smtClean="0">
                <a:sym typeface="Wingdings" pitchFamily="2" charset="2"/>
              </a:rPr>
              <a:t>protestánsokkal</a:t>
            </a:r>
            <a:r>
              <a:rPr lang="sv-SE" sz="1800" dirty="0" smtClean="0">
                <a:sym typeface="Wingdings" pitchFamily="2" charset="2"/>
              </a:rPr>
              <a:t>” és </a:t>
            </a:r>
            <a:r>
              <a:rPr lang="sv-SE" sz="1800" dirty="0" err="1" smtClean="0">
                <a:sym typeface="Wingdings" pitchFamily="2" charset="2"/>
              </a:rPr>
              <a:t>másokkal</a:t>
            </a:r>
            <a:r>
              <a:rPr lang="sv-SE" sz="1800" dirty="0" smtClean="0">
                <a:sym typeface="Wingdings" pitchFamily="2" charset="2"/>
              </a:rPr>
              <a:t> </a:t>
            </a:r>
            <a:r>
              <a:rPr lang="sv-SE" sz="1800" dirty="0" err="1" smtClean="0">
                <a:sym typeface="Wingdings" pitchFamily="2" charset="2"/>
              </a:rPr>
              <a:t>együtt</a:t>
            </a:r>
            <a:r>
              <a:rPr lang="sv-SE" sz="1800" dirty="0" smtClean="0">
                <a:sym typeface="Wingdings" pitchFamily="2" charset="2"/>
              </a:rPr>
              <a:t> </a:t>
            </a:r>
            <a:r>
              <a:rPr lang="sv-SE" sz="1800" dirty="0" err="1" smtClean="0">
                <a:sym typeface="Wingdings" pitchFamily="2" charset="2"/>
              </a:rPr>
              <a:t>vezeti</a:t>
            </a:r>
            <a:endParaRPr lang="sv-SE" sz="180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 dirty="0"/>
          </a:p>
        </p:txBody>
      </p:sp>
      <p:sp>
        <p:nvSpPr>
          <p:cNvPr id="17413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  <a:endParaRPr lang="sv-SE" dirty="0" smtClean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11B1D-F7E4-4811-B643-DB97DBE976C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pic>
        <p:nvPicPr>
          <p:cNvPr id="17415" name="Bil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62401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2051050" y="1341438"/>
            <a:ext cx="6624638" cy="11001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>
                <a:solidFill>
                  <a:srgbClr val="0070C0"/>
                </a:solidFill>
                <a:latin typeface="Calibri" pitchFamily="34" charset="0"/>
              </a:rPr>
              <a:t>Elv</a:t>
            </a:r>
            <a:r>
              <a:rPr lang="sv-SE" sz="1600" b="1">
                <a:solidFill>
                  <a:srgbClr val="0070C0"/>
                </a:solidFill>
                <a:latin typeface="Calibri" pitchFamily="34" charset="0"/>
              </a:rPr>
              <a:t>: </a:t>
            </a:r>
            <a:r>
              <a:rPr lang="sv-SE" sz="1600">
                <a:solidFill>
                  <a:srgbClr val="0070C0"/>
                </a:solidFill>
                <a:latin typeface="Calibri" pitchFamily="34" charset="0"/>
              </a:rPr>
              <a:t>Magyar reformátusként </a:t>
            </a:r>
            <a:r>
              <a:rPr lang="sv-SE" sz="1600" b="1">
                <a:solidFill>
                  <a:srgbClr val="0070C0"/>
                </a:solidFill>
                <a:latin typeface="Calibri" pitchFamily="34" charset="0"/>
              </a:rPr>
              <a:t>megmaradni</a:t>
            </a:r>
            <a:r>
              <a:rPr lang="sv-SE" sz="1600">
                <a:solidFill>
                  <a:srgbClr val="0070C0"/>
                </a:solidFill>
                <a:latin typeface="Calibri" pitchFamily="34" charset="0"/>
              </a:rPr>
              <a:t> nem csak a </a:t>
            </a:r>
            <a:r>
              <a:rPr lang="hu-HU" sz="1600">
                <a:solidFill>
                  <a:srgbClr val="0070C0"/>
                </a:solidFill>
                <a:latin typeface="Calibri" pitchFamily="34" charset="0"/>
              </a:rPr>
              <a:t>Kárpát-medence földrajzi széttagoltságában megkérdőjelezett haza számára, de </a:t>
            </a:r>
            <a:r>
              <a:rPr lang="hu-HU" sz="1600" b="1">
                <a:solidFill>
                  <a:srgbClr val="0070C0"/>
                </a:solidFill>
                <a:latin typeface="Calibri" pitchFamily="34" charset="0"/>
              </a:rPr>
              <a:t>a nagyvilág bármely</a:t>
            </a:r>
            <a:r>
              <a:rPr lang="sv-SE" sz="1600" b="1">
                <a:solidFill>
                  <a:srgbClr val="0070C0"/>
                </a:solidFill>
                <a:latin typeface="Calibri" pitchFamily="34" charset="0"/>
              </a:rPr>
              <a:t> pontján</a:t>
            </a:r>
            <a:r>
              <a:rPr lang="sv-SE" sz="1600">
                <a:solidFill>
                  <a:srgbClr val="0070C0"/>
                </a:solidFill>
                <a:latin typeface="Calibri" pitchFamily="34" charset="0"/>
              </a:rPr>
              <a:t> is, ahol tisztességet szerzünk annak az egyetemes szellemi hazának, amelyet lelki közösségként magyar reformátusságunk képvisel.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ubrik 1"/>
          <p:cNvSpPr>
            <a:spLocks noGrp="1"/>
          </p:cNvSpPr>
          <p:nvPr>
            <p:ph type="title"/>
          </p:nvPr>
        </p:nvSpPr>
        <p:spPr>
          <a:xfrm>
            <a:off x="2627313" y="260350"/>
            <a:ext cx="475297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sz="3600" smtClean="0"/>
              <a:t>Áttekintés </a:t>
            </a:r>
            <a:br>
              <a:rPr lang="sv-SE" sz="3600" smtClean="0"/>
            </a:br>
            <a:r>
              <a:rPr lang="sv-SE" sz="3600" smtClean="0">
                <a:solidFill>
                  <a:srgbClr val="000000"/>
                </a:solidFill>
              </a:rPr>
              <a:t> 3. </a:t>
            </a:r>
            <a:r>
              <a:rPr lang="sv-SE" sz="2000" i="1" smtClean="0">
                <a:solidFill>
                  <a:srgbClr val="FF0000"/>
                </a:solidFill>
              </a:rPr>
              <a:t>Egyházpolitika és tömbreformátusok </a:t>
            </a:r>
          </a:p>
        </p:txBody>
      </p:sp>
      <p:sp>
        <p:nvSpPr>
          <p:cNvPr id="18435" name="Platshållare för innehåll 2"/>
          <p:cNvSpPr>
            <a:spLocks noGrp="1"/>
          </p:cNvSpPr>
          <p:nvPr>
            <p:ph idx="1"/>
          </p:nvPr>
        </p:nvSpPr>
        <p:spPr>
          <a:xfrm>
            <a:off x="1692275" y="1484313"/>
            <a:ext cx="7307263" cy="180022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sv-SE" sz="2000" dirty="0" smtClean="0"/>
              <a:t>	A </a:t>
            </a:r>
            <a:r>
              <a:rPr lang="sv-SE" sz="2000" dirty="0" smtClean="0"/>
              <a:t>MRE </a:t>
            </a:r>
            <a:r>
              <a:rPr lang="nl-NL" sz="2000" dirty="0" smtClean="0"/>
              <a:t>Kárpátmedencei Generális Konvent (GK) színfala mögül </a:t>
            </a:r>
            <a:br>
              <a:rPr lang="nl-NL" sz="2000" dirty="0" smtClean="0"/>
            </a:br>
            <a:r>
              <a:rPr lang="sv-SE" sz="2000" dirty="0" err="1" smtClean="0"/>
              <a:t>jogi</a:t>
            </a:r>
            <a:r>
              <a:rPr lang="sv-SE" sz="2000" dirty="0" smtClean="0"/>
              <a:t> </a:t>
            </a:r>
            <a:r>
              <a:rPr lang="sv-SE" sz="2000" dirty="0" err="1" smtClean="0"/>
              <a:t>monstrumként</a:t>
            </a:r>
            <a:r>
              <a:rPr lang="sv-SE" sz="2000" dirty="0" smtClean="0"/>
              <a:t> m</a:t>
            </a:r>
            <a:r>
              <a:rPr lang="hu-HU" sz="2000" dirty="0" smtClean="0"/>
              <a:t>ű</a:t>
            </a:r>
            <a:r>
              <a:rPr lang="sv-SE" sz="2000" dirty="0" err="1" smtClean="0"/>
              <a:t>ködik</a:t>
            </a:r>
            <a:r>
              <a:rPr lang="sv-SE" sz="2000" dirty="0" smtClean="0"/>
              <a:t> </a:t>
            </a:r>
            <a:r>
              <a:rPr lang="nl-NL" sz="2000" dirty="0" smtClean="0"/>
              <a:t>- megalkotva </a:t>
            </a:r>
          </a:p>
          <a:p>
            <a:pPr>
              <a:buFont typeface="Arial" charset="0"/>
              <a:buNone/>
            </a:pPr>
            <a:r>
              <a:rPr lang="nl-NL" sz="2000" dirty="0" smtClean="0"/>
              <a:t>	-   a szappanbuborék ‘</a:t>
            </a:r>
            <a:r>
              <a:rPr lang="nl-NL" sz="2000" i="1" dirty="0" smtClean="0"/>
              <a:t>Magyar Református Egyház</a:t>
            </a:r>
            <a:r>
              <a:rPr lang="nl-NL" sz="2000" dirty="0" smtClean="0"/>
              <a:t>’-at, melynek </a:t>
            </a:r>
            <a:br>
              <a:rPr lang="nl-NL" sz="2000" dirty="0" smtClean="0"/>
            </a:br>
            <a:r>
              <a:rPr lang="nl-NL" sz="2000" dirty="0" smtClean="0"/>
              <a:t>-   hiányzik a társadalom-politikai-jogi szabályozása</a:t>
            </a:r>
          </a:p>
          <a:p>
            <a:pPr>
              <a:buFont typeface="Arial" charset="0"/>
              <a:buNone/>
            </a:pPr>
            <a:r>
              <a:rPr lang="nl-NL" sz="2000" dirty="0" smtClean="0"/>
              <a:t>       -   Ezért nem jelenik meg nemzetközi síkon </a:t>
            </a: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 dirty="0"/>
          </a:p>
        </p:txBody>
      </p:sp>
      <p:sp>
        <p:nvSpPr>
          <p:cNvPr id="17413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B8B7B-689A-4BCD-B0D1-07782A241598}" type="slidenum">
              <a:rPr lang="sv-SE" smtClean="0"/>
              <a:pPr>
                <a:defRPr/>
              </a:pPr>
              <a:t>25</a:t>
            </a:fld>
            <a:endParaRPr lang="sv-SE"/>
          </a:p>
        </p:txBody>
      </p:sp>
      <p:pic>
        <p:nvPicPr>
          <p:cNvPr id="18439" name="Bil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62401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284538"/>
            <a:ext cx="45370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>
          <a:xfrm>
            <a:off x="1979613" y="260350"/>
            <a:ext cx="6707187" cy="882650"/>
          </a:xfrm>
        </p:spPr>
        <p:txBody>
          <a:bodyPr/>
          <a:lstStyle/>
          <a:p>
            <a:r>
              <a:rPr lang="sv-SE" sz="3200" smtClean="0"/>
              <a:t>Áttekintés magunkról</a:t>
            </a:r>
          </a:p>
        </p:txBody>
      </p:sp>
      <p:sp>
        <p:nvSpPr>
          <p:cNvPr id="20483" name="Platshållare för innehåll 2"/>
          <p:cNvSpPr>
            <a:spLocks noGrp="1"/>
          </p:cNvSpPr>
          <p:nvPr>
            <p:ph idx="1"/>
          </p:nvPr>
        </p:nvSpPr>
        <p:spPr>
          <a:xfrm>
            <a:off x="1258888" y="1916113"/>
            <a:ext cx="7058025" cy="2520950"/>
          </a:xfrm>
        </p:spPr>
        <p:txBody>
          <a:bodyPr/>
          <a:lstStyle/>
          <a:p>
            <a:r>
              <a:rPr lang="de-DE" sz="1800" smtClean="0"/>
              <a:t>Kettős (nemzeti és vallási) szórvány-helyzet.</a:t>
            </a:r>
            <a:br>
              <a:rPr lang="de-DE" sz="1800" smtClean="0"/>
            </a:br>
            <a:endParaRPr lang="de-DE" sz="1800" smtClean="0"/>
          </a:p>
          <a:p>
            <a:r>
              <a:rPr lang="de-DE" sz="1800" smtClean="0"/>
              <a:t>Gyülekezeteink anyagi helyzete nehéz (Burg Kastl is becsukott). </a:t>
            </a:r>
            <a:br>
              <a:rPr lang="de-DE" sz="1800" smtClean="0"/>
            </a:br>
            <a:endParaRPr lang="de-DE" sz="1800" smtClean="0"/>
          </a:p>
          <a:p>
            <a:r>
              <a:rPr lang="de-DE" sz="1800" smtClean="0"/>
              <a:t> Miénk a jöv</a:t>
            </a:r>
            <a:r>
              <a:rPr lang="hu-HU" sz="1800" smtClean="0"/>
              <a:t>ő</a:t>
            </a:r>
            <a:r>
              <a:rPr lang="sv-SE" sz="1800" smtClean="0"/>
              <a:t> még ha </a:t>
            </a:r>
            <a:r>
              <a:rPr lang="de-DE" sz="1800" smtClean="0"/>
              <a:t>pásztor nélkül maradnak is a gyülekezeteink! </a:t>
            </a:r>
            <a:br>
              <a:rPr lang="de-DE" sz="1800" smtClean="0"/>
            </a:br>
            <a:endParaRPr lang="de-DE" sz="1800" smtClean="0"/>
          </a:p>
          <a:p>
            <a:r>
              <a:rPr lang="de-DE" sz="1800" smtClean="0"/>
              <a:t>A 90:es évekre jellemező a kárpátmedencei és a nyugati magyar reformátusokat elválasztó vasfüggöny lebontása.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 dirty="0"/>
          </a:p>
        </p:txBody>
      </p:sp>
      <p:sp>
        <p:nvSpPr>
          <p:cNvPr id="19461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54387-1941-451D-88A3-54E53B829DC8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20487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143986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ktangel 7"/>
          <p:cNvSpPr>
            <a:spLocks noChangeArrowheads="1"/>
          </p:cNvSpPr>
          <p:nvPr/>
        </p:nvSpPr>
        <p:spPr bwMode="auto">
          <a:xfrm>
            <a:off x="3059113" y="1125538"/>
            <a:ext cx="4897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36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sv-SE" sz="36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4. </a:t>
            </a:r>
            <a:r>
              <a:rPr lang="sv-SE" sz="2000" i="1" dirty="0" err="1">
                <a:solidFill>
                  <a:srgbClr val="FF0000"/>
                </a:solidFill>
                <a:latin typeface="Calibri" pitchFamily="34" charset="0"/>
              </a:rPr>
              <a:t>Az</a:t>
            </a:r>
            <a:r>
              <a:rPr lang="sv-SE" sz="20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v-SE" sz="2000" i="1" dirty="0" err="1">
                <a:solidFill>
                  <a:srgbClr val="FF0000"/>
                </a:solidFill>
                <a:latin typeface="Calibri" pitchFamily="34" charset="0"/>
              </a:rPr>
              <a:t>utóbbi</a:t>
            </a:r>
            <a:r>
              <a:rPr lang="sv-SE" sz="20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v-SE" sz="2000" i="1" dirty="0" err="1">
                <a:solidFill>
                  <a:srgbClr val="FF0000"/>
                </a:solidFill>
                <a:latin typeface="Calibri" pitchFamily="34" charset="0"/>
              </a:rPr>
              <a:t>negyedszázadban</a:t>
            </a:r>
            <a:r>
              <a:rPr lang="sv-SE" sz="20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v-SE" sz="2000" i="1" dirty="0" err="1">
                <a:solidFill>
                  <a:srgbClr val="FF0000"/>
                </a:solidFill>
                <a:latin typeface="Calibri" pitchFamily="34" charset="0"/>
              </a:rPr>
              <a:t>történtek</a:t>
            </a:r>
            <a:endParaRPr lang="sv-S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>
          <a:xfrm>
            <a:off x="1979613" y="260350"/>
            <a:ext cx="5616575" cy="882650"/>
          </a:xfrm>
        </p:spPr>
        <p:txBody>
          <a:bodyPr/>
          <a:lstStyle/>
          <a:p>
            <a:r>
              <a:rPr lang="sv-SE" sz="3200" smtClean="0"/>
              <a:t>Áttekintés magunkról</a:t>
            </a:r>
          </a:p>
        </p:txBody>
      </p:sp>
      <p:sp>
        <p:nvSpPr>
          <p:cNvPr id="21507" name="Platshållare för innehåll 2"/>
          <p:cNvSpPr>
            <a:spLocks noGrp="1"/>
          </p:cNvSpPr>
          <p:nvPr>
            <p:ph idx="1"/>
          </p:nvPr>
        </p:nvSpPr>
        <p:spPr>
          <a:xfrm>
            <a:off x="1258888" y="1916113"/>
            <a:ext cx="7058025" cy="3816350"/>
          </a:xfrm>
        </p:spPr>
        <p:txBody>
          <a:bodyPr/>
          <a:lstStyle/>
          <a:p>
            <a:r>
              <a:rPr lang="de-DE" sz="1800" dirty="0" smtClean="0"/>
              <a:t>2004. </a:t>
            </a:r>
            <a:r>
              <a:rPr lang="de-DE" sz="1800" dirty="0" err="1" smtClean="0"/>
              <a:t>óta</a:t>
            </a:r>
            <a:r>
              <a:rPr lang="de-DE" sz="1800" dirty="0" smtClean="0"/>
              <a:t> </a:t>
            </a:r>
            <a:r>
              <a:rPr lang="de-DE" sz="1800" dirty="0" err="1" smtClean="0"/>
              <a:t>az</a:t>
            </a:r>
            <a:r>
              <a:rPr lang="de-DE" sz="1800" dirty="0" smtClean="0"/>
              <a:t> </a:t>
            </a:r>
            <a:r>
              <a:rPr lang="de-DE" sz="1800" dirty="0" err="1" smtClean="0"/>
              <a:t>őshonos</a:t>
            </a:r>
            <a:r>
              <a:rPr lang="de-DE" sz="1800" dirty="0" smtClean="0"/>
              <a:t> </a:t>
            </a:r>
            <a:r>
              <a:rPr lang="de-DE" sz="1800" b="1" dirty="0" err="1" smtClean="0"/>
              <a:t>Felsőőr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az</a:t>
            </a:r>
            <a:r>
              <a:rPr lang="de-DE" sz="1800" b="1" dirty="0" smtClean="0"/>
              <a:t> a </a:t>
            </a:r>
            <a:r>
              <a:rPr lang="de-DE" sz="1800" b="1" dirty="0" err="1" smtClean="0"/>
              <a:t>bázisunk</a:t>
            </a:r>
            <a:r>
              <a:rPr lang="de-DE" sz="1800" b="1" dirty="0" smtClean="0"/>
              <a:t>, </a:t>
            </a:r>
            <a:r>
              <a:rPr lang="de-DE" sz="1800" dirty="0" err="1" smtClean="0"/>
              <a:t>ahová</a:t>
            </a:r>
            <a:r>
              <a:rPr lang="de-DE" sz="1800" dirty="0" smtClean="0"/>
              <a:t> </a:t>
            </a:r>
            <a:r>
              <a:rPr lang="de-DE" sz="1800" dirty="0" err="1" smtClean="0"/>
              <a:t>folyamatosan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err="1" smtClean="0"/>
              <a:t>kétévenként</a:t>
            </a:r>
            <a:r>
              <a:rPr lang="de-DE" sz="1800" dirty="0" smtClean="0"/>
              <a:t> – </a:t>
            </a:r>
            <a:r>
              <a:rPr lang="de-DE" sz="1800" dirty="0" err="1" smtClean="0"/>
              <a:t>mintegy</a:t>
            </a:r>
            <a:r>
              <a:rPr lang="de-DE" sz="1800" dirty="0" smtClean="0"/>
              <a:t> ”</a:t>
            </a:r>
            <a:r>
              <a:rPr lang="de-DE" sz="1800" dirty="0" err="1" smtClean="0"/>
              <a:t>hazatérünk</a:t>
            </a:r>
            <a:r>
              <a:rPr lang="de-DE" sz="1800" dirty="0" smtClean="0"/>
              <a:t>”! </a:t>
            </a:r>
            <a:br>
              <a:rPr lang="de-DE" sz="1800" dirty="0" smtClean="0"/>
            </a:br>
            <a:endParaRPr lang="de-DE" sz="1800" dirty="0" smtClean="0"/>
          </a:p>
          <a:p>
            <a:r>
              <a:rPr lang="de-DE" sz="1800" dirty="0" err="1" smtClean="0"/>
              <a:t>Növekednek</a:t>
            </a:r>
            <a:r>
              <a:rPr lang="de-DE" sz="1800" dirty="0" smtClean="0"/>
              <a:t> a </a:t>
            </a:r>
            <a:r>
              <a:rPr lang="de-DE" sz="1800" dirty="0" err="1" smtClean="0"/>
              <a:t>gyülekezeteink</a:t>
            </a:r>
            <a:r>
              <a:rPr lang="de-DE" sz="1800" dirty="0" smtClean="0"/>
              <a:t> </a:t>
            </a:r>
            <a:r>
              <a:rPr lang="de-DE" sz="1800" dirty="0" err="1" smtClean="0"/>
              <a:t>az</a:t>
            </a:r>
            <a:r>
              <a:rPr lang="de-DE" sz="1800" dirty="0" smtClean="0"/>
              <a:t> </a:t>
            </a:r>
            <a:r>
              <a:rPr lang="de-DE" sz="1800" dirty="0" err="1" smtClean="0"/>
              <a:t>utóbbi</a:t>
            </a:r>
            <a:r>
              <a:rPr lang="de-DE" sz="1800" dirty="0" smtClean="0"/>
              <a:t> </a:t>
            </a:r>
            <a:r>
              <a:rPr lang="de-DE" sz="1800" dirty="0" err="1" smtClean="0"/>
              <a:t>évtizedben</a:t>
            </a:r>
            <a:r>
              <a:rPr lang="de-DE" sz="1800" dirty="0" smtClean="0"/>
              <a:t>:</a:t>
            </a:r>
            <a:br>
              <a:rPr lang="de-DE" sz="1800" dirty="0" smtClean="0"/>
            </a:br>
            <a:r>
              <a:rPr lang="de-DE" sz="1800" dirty="0" smtClean="0"/>
              <a:t>-    A </a:t>
            </a:r>
            <a:r>
              <a:rPr lang="de-DE" sz="1800" dirty="0" err="1" smtClean="0"/>
              <a:t>külhonba</a:t>
            </a:r>
            <a:r>
              <a:rPr lang="de-DE" sz="1800" dirty="0" smtClean="0"/>
              <a:t> </a:t>
            </a:r>
            <a:r>
              <a:rPr lang="de-DE" sz="1800" dirty="0" err="1" smtClean="0"/>
              <a:t>érkez</a:t>
            </a:r>
            <a:r>
              <a:rPr lang="hu-HU" sz="1800" dirty="0" smtClean="0"/>
              <a:t>ő</a:t>
            </a:r>
            <a:r>
              <a:rPr lang="de-DE" sz="1800" dirty="0" smtClean="0"/>
              <a:t> </a:t>
            </a:r>
            <a:r>
              <a:rPr lang="de-DE" sz="1800" dirty="0" err="1" smtClean="0"/>
              <a:t>szakmai</a:t>
            </a:r>
            <a:r>
              <a:rPr lang="de-DE" sz="1800" dirty="0" smtClean="0"/>
              <a:t> </a:t>
            </a:r>
            <a:r>
              <a:rPr lang="de-DE" sz="1800" dirty="0" err="1" smtClean="0"/>
              <a:t>értelmiségiek</a:t>
            </a:r>
            <a:r>
              <a:rPr lang="de-DE" sz="1800" dirty="0" smtClean="0"/>
              <a:t> </a:t>
            </a:r>
            <a:r>
              <a:rPr lang="de-DE" sz="1800" dirty="0" err="1" smtClean="0"/>
              <a:t>bekapcsolódásával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-    </a:t>
            </a:r>
            <a:r>
              <a:rPr lang="de-DE" sz="1800" dirty="0" err="1" smtClean="0"/>
              <a:t>Egyetemisták</a:t>
            </a:r>
            <a:r>
              <a:rPr lang="de-DE" sz="1800" dirty="0" smtClean="0"/>
              <a:t> és </a:t>
            </a:r>
            <a:r>
              <a:rPr lang="de-DE" sz="1800" dirty="0" err="1" smtClean="0"/>
              <a:t>fiatal</a:t>
            </a:r>
            <a:r>
              <a:rPr lang="de-DE" sz="1800" dirty="0" smtClean="0"/>
              <a:t> </a:t>
            </a:r>
            <a:r>
              <a:rPr lang="de-DE" sz="1800" dirty="0" err="1" smtClean="0"/>
              <a:t>szakmai</a:t>
            </a:r>
            <a:r>
              <a:rPr lang="de-DE" sz="1800" dirty="0" smtClean="0"/>
              <a:t> </a:t>
            </a:r>
            <a:r>
              <a:rPr lang="de-DE" sz="1800" dirty="0" err="1" smtClean="0"/>
              <a:t>továbbképzésre</a:t>
            </a:r>
            <a:r>
              <a:rPr lang="de-DE" sz="1800" dirty="0" smtClean="0"/>
              <a:t> </a:t>
            </a:r>
            <a:r>
              <a:rPr lang="de-DE" sz="1800" dirty="0" err="1" smtClean="0"/>
              <a:t>érkez</a:t>
            </a:r>
            <a:r>
              <a:rPr lang="hu-HU" sz="1800" dirty="0" smtClean="0"/>
              <a:t>ő</a:t>
            </a:r>
            <a:r>
              <a:rPr lang="de-DE" sz="1800" dirty="0" err="1" smtClean="0"/>
              <a:t>kkel</a:t>
            </a:r>
            <a:endParaRPr lang="de-DE" sz="1800" dirty="0" smtClean="0"/>
          </a:p>
          <a:p>
            <a:endParaRPr lang="de-DE" sz="1800" dirty="0" smtClean="0"/>
          </a:p>
          <a:p>
            <a:r>
              <a:rPr lang="pt-BR" sz="1800" dirty="0" smtClean="0"/>
              <a:t>A jelenleg migrálók - külhonba települ</a:t>
            </a:r>
            <a:r>
              <a:rPr lang="hu-HU" sz="1800" dirty="0" smtClean="0"/>
              <a:t>ő</a:t>
            </a:r>
            <a:r>
              <a:rPr lang="sv-SE" sz="1800" dirty="0" smtClean="0"/>
              <a:t>k</a:t>
            </a:r>
            <a:r>
              <a:rPr lang="pt-BR" sz="1800" dirty="0" smtClean="0"/>
              <a:t> - elsősorban az </a:t>
            </a:r>
            <a:r>
              <a:rPr lang="pt-BR" sz="1800" b="1" dirty="0" smtClean="0">
                <a:solidFill>
                  <a:srgbClr val="FF0000"/>
                </a:solidFill>
              </a:rPr>
              <a:t>egzisztenciateremtéssel </a:t>
            </a:r>
            <a:r>
              <a:rPr lang="pt-BR" sz="1800" dirty="0" smtClean="0"/>
              <a:t>vannak elfoglalva, de sokan bekapcsolódnak a gyülekezeti munkába </a:t>
            </a:r>
            <a:endParaRPr lang="sv-SE" sz="180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 dirty="0"/>
          </a:p>
        </p:txBody>
      </p:sp>
      <p:sp>
        <p:nvSpPr>
          <p:cNvPr id="19461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7FAA7-DE5C-4A90-9959-1765631CEE78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21511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143986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ktangel 7"/>
          <p:cNvSpPr>
            <a:spLocks noChangeArrowheads="1"/>
          </p:cNvSpPr>
          <p:nvPr/>
        </p:nvSpPr>
        <p:spPr bwMode="auto">
          <a:xfrm>
            <a:off x="3059113" y="981075"/>
            <a:ext cx="4537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3600" dirty="0">
                <a:solidFill>
                  <a:srgbClr val="000000"/>
                </a:solidFill>
                <a:latin typeface="Calibri" pitchFamily="34" charset="0"/>
              </a:rPr>
              <a:t>5</a:t>
            </a:r>
            <a:r>
              <a:rPr lang="sv-SE" sz="36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sv-SE" sz="2000" i="1" dirty="0" err="1">
                <a:solidFill>
                  <a:srgbClr val="FF0000"/>
                </a:solidFill>
                <a:latin typeface="Calibri" pitchFamily="34" charset="0"/>
              </a:rPr>
              <a:t>Az</a:t>
            </a:r>
            <a:r>
              <a:rPr lang="sv-SE" sz="20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v-SE" sz="2000" i="1" dirty="0" err="1">
                <a:solidFill>
                  <a:srgbClr val="FF0000"/>
                </a:solidFill>
                <a:latin typeface="Calibri" pitchFamily="34" charset="0"/>
              </a:rPr>
              <a:t>utóbbi</a:t>
            </a:r>
            <a:r>
              <a:rPr lang="sv-SE" sz="20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v-SE" sz="2000" i="1" dirty="0" err="1">
                <a:solidFill>
                  <a:srgbClr val="FF0000"/>
                </a:solidFill>
                <a:latin typeface="Calibri" pitchFamily="34" charset="0"/>
              </a:rPr>
              <a:t>negyedszázadban</a:t>
            </a:r>
            <a:r>
              <a:rPr lang="sv-SE" sz="20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sv-SE" sz="2000" i="1" dirty="0" err="1">
                <a:solidFill>
                  <a:srgbClr val="FF0000"/>
                </a:solidFill>
                <a:latin typeface="Calibri" pitchFamily="34" charset="0"/>
              </a:rPr>
              <a:t>történtek</a:t>
            </a:r>
            <a:endParaRPr lang="sv-S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/>
          <p:cNvSpPr>
            <a:spLocks noGrp="1"/>
          </p:cNvSpPr>
          <p:nvPr>
            <p:ph type="title"/>
          </p:nvPr>
        </p:nvSpPr>
        <p:spPr>
          <a:xfrm>
            <a:off x="2268538" y="1125538"/>
            <a:ext cx="5903912" cy="1223962"/>
          </a:xfrm>
        </p:spPr>
        <p:txBody>
          <a:bodyPr>
            <a:normAutofit fontScale="90000"/>
          </a:bodyPr>
          <a:lstStyle/>
          <a:p>
            <a:pPr algn="l"/>
            <a:r>
              <a:rPr lang="sv-SE" sz="2000" smtClean="0"/>
              <a:t/>
            </a:r>
            <a:br>
              <a:rPr lang="sv-SE" sz="2000" smtClean="0"/>
            </a:br>
            <a:r>
              <a:rPr lang="pt-BR" sz="1800" b="1" smtClean="0">
                <a:solidFill>
                  <a:srgbClr val="0070C0"/>
                </a:solidFill>
              </a:rPr>
              <a:t>Elv</a:t>
            </a:r>
            <a:r>
              <a:rPr lang="pt-BR" sz="1600" smtClean="0">
                <a:solidFill>
                  <a:srgbClr val="0070C0"/>
                </a:solidFill>
              </a:rPr>
              <a:t>: az Unió 1998-as luxemburgi csúcstalálkozója elé</a:t>
            </a:r>
            <a:r>
              <a:rPr lang="nl-NL" sz="1600" smtClean="0">
                <a:solidFill>
                  <a:srgbClr val="0070C0"/>
                </a:solidFill>
              </a:rPr>
              <a:t>: </a:t>
            </a:r>
            <a:br>
              <a:rPr lang="nl-NL" sz="1600" smtClean="0">
                <a:solidFill>
                  <a:srgbClr val="0070C0"/>
                </a:solidFill>
              </a:rPr>
            </a:br>
            <a:r>
              <a:rPr lang="nl-NL" sz="1600" smtClean="0">
                <a:solidFill>
                  <a:srgbClr val="0070C0"/>
                </a:solidFill>
              </a:rPr>
              <a:t>“</a:t>
            </a:r>
            <a:r>
              <a:rPr lang="nl-NL" sz="1600" i="1" smtClean="0">
                <a:solidFill>
                  <a:srgbClr val="0070C0"/>
                </a:solidFill>
              </a:rPr>
              <a:t>talán minden magyarajkú gyülekezet egyszer az egységes Magyar társadalom ‘Magyar Református Egyháza’ külhoni szolgálatának </a:t>
            </a:r>
            <a:br>
              <a:rPr lang="nl-NL" sz="1600" i="1" smtClean="0">
                <a:solidFill>
                  <a:srgbClr val="0070C0"/>
                </a:solidFill>
              </a:rPr>
            </a:br>
            <a:r>
              <a:rPr lang="nl-NL" sz="1600" i="1" smtClean="0">
                <a:solidFill>
                  <a:srgbClr val="0070C0"/>
                </a:solidFill>
              </a:rPr>
              <a:t>egyik kicsiny képviselete” lehet</a:t>
            </a:r>
            <a:r>
              <a:rPr lang="nl-NL" sz="1800" i="1" smtClean="0">
                <a:solidFill>
                  <a:srgbClr val="0070C0"/>
                </a:solidFill>
              </a:rPr>
              <a:t>.</a:t>
            </a:r>
            <a:endParaRPr lang="sv-SE" sz="2000" b="1" smtClean="0"/>
          </a:p>
        </p:txBody>
      </p:sp>
      <p:sp>
        <p:nvSpPr>
          <p:cNvPr id="22531" name="Platshållare för innehåll 2"/>
          <p:cNvSpPr>
            <a:spLocks noGrp="1"/>
          </p:cNvSpPr>
          <p:nvPr>
            <p:ph idx="1"/>
          </p:nvPr>
        </p:nvSpPr>
        <p:spPr>
          <a:xfrm>
            <a:off x="1042988" y="2708275"/>
            <a:ext cx="7416800" cy="3457575"/>
          </a:xfrm>
        </p:spPr>
        <p:txBody>
          <a:bodyPr>
            <a:normAutofit lnSpcReduction="10000"/>
          </a:bodyPr>
          <a:lstStyle/>
          <a:p>
            <a:r>
              <a:rPr lang="sv-SE" sz="1800" dirty="0" smtClean="0"/>
              <a:t>2000 </a:t>
            </a:r>
            <a:r>
              <a:rPr lang="sv-SE" sz="1800" dirty="0" err="1" smtClean="0"/>
              <a:t>Szakmai</a:t>
            </a:r>
            <a:r>
              <a:rPr lang="sv-SE" sz="1800" dirty="0" smtClean="0"/>
              <a:t> </a:t>
            </a:r>
            <a:r>
              <a:rPr lang="sv-SE" sz="1800" dirty="0" err="1" smtClean="0"/>
              <a:t>tanácskozás</a:t>
            </a:r>
            <a:r>
              <a:rPr lang="sv-SE" sz="1800" dirty="0" smtClean="0"/>
              <a:t>, Egyház és </a:t>
            </a:r>
            <a:r>
              <a:rPr lang="sv-SE" sz="1800" dirty="0" err="1" smtClean="0"/>
              <a:t>Magyarság</a:t>
            </a:r>
            <a:r>
              <a:rPr lang="sv-SE" sz="1800" dirty="0" smtClean="0"/>
              <a:t>, </a:t>
            </a:r>
            <a:r>
              <a:rPr lang="sv-SE" sz="1800" dirty="0" err="1" smtClean="0"/>
              <a:t>Hét</a:t>
            </a:r>
            <a:r>
              <a:rPr lang="sv-SE" sz="1800" dirty="0" smtClean="0"/>
              <a:t> </a:t>
            </a:r>
            <a:r>
              <a:rPr lang="sv-SE" sz="1800" dirty="0" err="1" smtClean="0"/>
              <a:t>egyház</a:t>
            </a:r>
            <a:r>
              <a:rPr lang="sv-SE" sz="1800" dirty="0" smtClean="0"/>
              <a:t> és </a:t>
            </a:r>
            <a:r>
              <a:rPr lang="sv-SE" sz="1800" dirty="0" err="1" smtClean="0"/>
              <a:t>felekezet</a:t>
            </a:r>
            <a:r>
              <a:rPr lang="sv-SE" sz="1800" dirty="0" smtClean="0"/>
              <a:t> </a:t>
            </a:r>
            <a:r>
              <a:rPr lang="sv-SE" sz="1800" dirty="0" err="1" smtClean="0"/>
              <a:t>határon</a:t>
            </a:r>
            <a:r>
              <a:rPr lang="sv-SE" sz="1800" dirty="0" smtClean="0"/>
              <a:t> </a:t>
            </a:r>
            <a:r>
              <a:rPr lang="sv-SE" sz="1800" dirty="0" err="1" smtClean="0"/>
              <a:t>túli</a:t>
            </a:r>
            <a:r>
              <a:rPr lang="sv-SE" sz="1800" dirty="0" smtClean="0"/>
              <a:t> és </a:t>
            </a:r>
            <a:r>
              <a:rPr lang="sv-SE" sz="1800" dirty="0" err="1" smtClean="0"/>
              <a:t>hazai</a:t>
            </a:r>
            <a:r>
              <a:rPr lang="sv-SE" sz="1800" dirty="0" smtClean="0"/>
              <a:t> </a:t>
            </a:r>
            <a:r>
              <a:rPr lang="sv-SE" sz="1800" dirty="0" err="1" smtClean="0"/>
              <a:t>lelkipásztorainak</a:t>
            </a:r>
            <a:r>
              <a:rPr lang="sv-SE" sz="1800" dirty="0" smtClean="0"/>
              <a:t>, </a:t>
            </a:r>
            <a:r>
              <a:rPr lang="sv-SE" sz="1800" dirty="0" err="1" smtClean="0"/>
              <a:t>világi</a:t>
            </a:r>
            <a:r>
              <a:rPr lang="sv-SE" sz="1800" dirty="0" smtClean="0"/>
              <a:t> </a:t>
            </a:r>
            <a:r>
              <a:rPr lang="sv-SE" sz="1800" dirty="0" err="1" smtClean="0"/>
              <a:t>elöljáróinak</a:t>
            </a:r>
            <a:r>
              <a:rPr lang="sv-SE" sz="1800" dirty="0" smtClean="0"/>
              <a:t> </a:t>
            </a:r>
            <a:r>
              <a:rPr lang="sv-SE" sz="1800" dirty="0" err="1" smtClean="0"/>
              <a:t>tanácskozása</a:t>
            </a:r>
            <a:r>
              <a:rPr lang="sv-SE" sz="1800" dirty="0" smtClean="0"/>
              <a:t>, Custos </a:t>
            </a:r>
            <a:r>
              <a:rPr lang="sv-SE" sz="1800" dirty="0" err="1" smtClean="0"/>
              <a:t>Kiadó</a:t>
            </a:r>
            <a:r>
              <a:rPr lang="sv-SE" sz="1800" dirty="0" smtClean="0"/>
              <a:t> </a:t>
            </a:r>
            <a:r>
              <a:rPr lang="sv-SE" sz="1800" dirty="0" err="1" smtClean="0"/>
              <a:t>Bp</a:t>
            </a:r>
            <a:r>
              <a:rPr lang="sv-SE" sz="1800" dirty="0" smtClean="0"/>
              <a:t> 2000, ISBN 963 8559675; </a:t>
            </a:r>
            <a:r>
              <a:rPr lang="sv-SE" sz="1800" dirty="0" smtClean="0"/>
              <a:t>354 </a:t>
            </a:r>
            <a:br>
              <a:rPr lang="sv-SE" sz="1800" dirty="0" smtClean="0"/>
            </a:br>
            <a:r>
              <a:rPr lang="sv-SE" sz="1800" dirty="0" err="1" smtClean="0"/>
              <a:t>Facebook</a:t>
            </a:r>
            <a:r>
              <a:rPr lang="sv-SE" sz="1800" dirty="0" smtClean="0"/>
              <a:t> </a:t>
            </a:r>
            <a:r>
              <a:rPr lang="sv-SE" sz="1800" dirty="0" smtClean="0"/>
              <a:t/>
            </a:r>
            <a:br>
              <a:rPr lang="sv-SE" sz="1800" dirty="0" smtClean="0"/>
            </a:br>
            <a:endParaRPr lang="sv-SE" sz="1800" dirty="0" smtClean="0"/>
          </a:p>
          <a:p>
            <a:r>
              <a:rPr lang="nl-NL" sz="1800" dirty="0" smtClean="0"/>
              <a:t>H</a:t>
            </a:r>
            <a:r>
              <a:rPr lang="hu-HU" sz="1800" dirty="0" smtClean="0"/>
              <a:t>ű</a:t>
            </a:r>
            <a:r>
              <a:rPr lang="sv-SE" sz="1800" dirty="0" err="1" smtClean="0"/>
              <a:t>ség</a:t>
            </a:r>
            <a:r>
              <a:rPr lang="sv-SE" sz="1800" dirty="0" smtClean="0"/>
              <a:t> és </a:t>
            </a:r>
            <a:r>
              <a:rPr lang="sv-SE" sz="1800" dirty="0" err="1" smtClean="0"/>
              <a:t>helytállás</a:t>
            </a:r>
            <a:r>
              <a:rPr lang="sv-SE" sz="1800" dirty="0" smtClean="0"/>
              <a:t> =&gt;</a:t>
            </a:r>
            <a:r>
              <a:rPr lang="sv-SE" sz="1800" dirty="0" err="1" smtClean="0"/>
              <a:t>megtartó</a:t>
            </a:r>
            <a:r>
              <a:rPr lang="sv-SE" sz="1800" dirty="0" smtClean="0"/>
              <a:t> </a:t>
            </a:r>
            <a:r>
              <a:rPr lang="sv-SE" sz="1800" dirty="0" err="1" smtClean="0"/>
              <a:t>valóság</a:t>
            </a:r>
            <a:r>
              <a:rPr lang="sv-SE" sz="1800" dirty="0" smtClean="0"/>
              <a:t>, de</a:t>
            </a:r>
            <a:br>
              <a:rPr lang="sv-SE" sz="1800" dirty="0" smtClean="0"/>
            </a:br>
            <a:r>
              <a:rPr lang="sv-SE" sz="1800" dirty="0" err="1" smtClean="0"/>
              <a:t>Párbeszéd</a:t>
            </a:r>
            <a:r>
              <a:rPr lang="sv-SE" sz="1800" dirty="0" smtClean="0"/>
              <a:t> </a:t>
            </a:r>
            <a:r>
              <a:rPr lang="sv-SE" sz="1800" dirty="0" err="1" smtClean="0"/>
              <a:t>hiánya</a:t>
            </a:r>
            <a:r>
              <a:rPr lang="sv-SE" sz="1800" dirty="0" smtClean="0"/>
              <a:t> a MORE </a:t>
            </a:r>
            <a:r>
              <a:rPr lang="sv-SE" sz="1800" dirty="0" err="1" smtClean="0"/>
              <a:t>vezet</a:t>
            </a:r>
            <a:r>
              <a:rPr lang="hu-HU" sz="1800" dirty="0" smtClean="0"/>
              <a:t>ő</a:t>
            </a:r>
            <a:r>
              <a:rPr lang="sv-SE" sz="1800" dirty="0" err="1" smtClean="0"/>
              <a:t>ségével</a:t>
            </a:r>
            <a:r>
              <a:rPr lang="sv-SE" sz="1800" dirty="0" smtClean="0"/>
              <a:t>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1000" dirty="0" smtClean="0"/>
              <a:t>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4000" dirty="0" smtClean="0"/>
              <a:t>GK: </a:t>
            </a:r>
            <a:r>
              <a:rPr lang="sv-SE" sz="4000" dirty="0" smtClean="0"/>
              <a:t>Diaspora </a:t>
            </a:r>
            <a:r>
              <a:rPr lang="sv-SE" sz="4000" dirty="0" err="1" smtClean="0"/>
              <a:t>stratégia</a:t>
            </a:r>
            <a:r>
              <a:rPr lang="sv-SE" sz="4000" dirty="0" smtClean="0"/>
              <a:t>???</a:t>
            </a:r>
            <a:br>
              <a:rPr lang="sv-SE" sz="4000" dirty="0" smtClean="0"/>
            </a:br>
            <a:endParaRPr lang="sv-SE" sz="1000" dirty="0" smtClean="0"/>
          </a:p>
          <a:p>
            <a:r>
              <a:rPr lang="sv-SE" sz="1800" dirty="0" smtClean="0"/>
              <a:t>”</a:t>
            </a:r>
            <a:r>
              <a:rPr lang="sv-SE" sz="1800" dirty="0" err="1" smtClean="0"/>
              <a:t>berepül</a:t>
            </a:r>
            <a:r>
              <a:rPr lang="hu-HU" sz="1800" dirty="0" smtClean="0"/>
              <a:t>ő</a:t>
            </a:r>
            <a:r>
              <a:rPr lang="sv-SE" sz="1800" dirty="0" smtClean="0"/>
              <a:t> </a:t>
            </a:r>
            <a:r>
              <a:rPr lang="sv-SE" sz="1800" dirty="0" err="1" smtClean="0"/>
              <a:t>pilótákkal</a:t>
            </a:r>
            <a:r>
              <a:rPr lang="sv-SE" sz="1800" dirty="0" smtClean="0"/>
              <a:t>” (</a:t>
            </a:r>
            <a:r>
              <a:rPr lang="sv-SE" sz="1800" dirty="0" err="1" smtClean="0"/>
              <a:t>Párizs</a:t>
            </a:r>
            <a:r>
              <a:rPr lang="sv-SE" sz="1800" dirty="0" smtClean="0"/>
              <a:t>, </a:t>
            </a:r>
            <a:r>
              <a:rPr lang="sv-SE" sz="1800" dirty="0" err="1" smtClean="0"/>
              <a:t>Németország</a:t>
            </a:r>
            <a:r>
              <a:rPr lang="sv-SE" sz="1800" dirty="0" smtClean="0"/>
              <a:t>, Luxemburg)</a:t>
            </a:r>
            <a:endParaRPr lang="sv-SE" sz="1800" dirty="0" smtClean="0"/>
          </a:p>
          <a:p>
            <a:r>
              <a:rPr lang="sv-SE" sz="1800" dirty="0" err="1" smtClean="0"/>
              <a:t>Jogaink</a:t>
            </a:r>
            <a:r>
              <a:rPr lang="sv-SE" sz="1800" dirty="0" smtClean="0"/>
              <a:t> </a:t>
            </a:r>
            <a:r>
              <a:rPr lang="sv-SE" sz="1800" dirty="0" err="1" smtClean="0"/>
              <a:t>védelmében</a:t>
            </a:r>
            <a:r>
              <a:rPr lang="sv-SE" sz="1800" dirty="0" smtClean="0"/>
              <a:t>: </a:t>
            </a:r>
            <a:r>
              <a:rPr lang="sv-SE" sz="1800" dirty="0" err="1" smtClean="0"/>
              <a:t>hitvallás</a:t>
            </a:r>
            <a:r>
              <a:rPr lang="sv-SE" sz="1800" dirty="0" smtClean="0"/>
              <a:t> és </a:t>
            </a:r>
            <a:r>
              <a:rPr lang="sv-SE" sz="1800" dirty="0" err="1" smtClean="0"/>
              <a:t>anyanyelv</a:t>
            </a: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/>
          </a:p>
        </p:txBody>
      </p:sp>
      <p:sp>
        <p:nvSpPr>
          <p:cNvPr id="2048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>
            <a:off x="3132138" y="6381750"/>
            <a:ext cx="2895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BA1C-88D2-474C-AE97-07865C35AA10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pic>
        <p:nvPicPr>
          <p:cNvPr id="22535" name="Bil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162401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ktangel 8"/>
          <p:cNvSpPr>
            <a:spLocks noChangeArrowheads="1"/>
          </p:cNvSpPr>
          <p:nvPr/>
        </p:nvSpPr>
        <p:spPr bwMode="auto">
          <a:xfrm>
            <a:off x="2843213" y="260350"/>
            <a:ext cx="457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3200" dirty="0" err="1"/>
              <a:t>Magunkról</a:t>
            </a:r>
            <a:r>
              <a:rPr lang="sv-SE" sz="3200" dirty="0"/>
              <a:t> </a:t>
            </a:r>
            <a:br>
              <a:rPr lang="sv-SE" sz="3200" dirty="0"/>
            </a:br>
            <a:r>
              <a:rPr lang="sv-SE" sz="3600" dirty="0">
                <a:solidFill>
                  <a:srgbClr val="000000"/>
                </a:solidFill>
                <a:latin typeface="Calibri" pitchFamily="34" charset="0"/>
              </a:rPr>
              <a:t>6</a:t>
            </a:r>
            <a:r>
              <a:rPr lang="sv-SE" sz="360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sv-SE" i="1" dirty="0">
                <a:solidFill>
                  <a:srgbClr val="FF0000"/>
                </a:solidFill>
              </a:rPr>
              <a:t>’</a:t>
            </a:r>
            <a:r>
              <a:rPr lang="sv-SE" i="1" dirty="0" err="1">
                <a:solidFill>
                  <a:srgbClr val="FF0000"/>
                </a:solidFill>
              </a:rPr>
              <a:t>Külhoni</a:t>
            </a:r>
            <a:r>
              <a:rPr lang="sv-SE" i="1" dirty="0">
                <a:solidFill>
                  <a:srgbClr val="FF0000"/>
                </a:solidFill>
              </a:rPr>
              <a:t> MRE’ =&gt;</a:t>
            </a:r>
            <a:r>
              <a:rPr lang="sv-SE" i="1" dirty="0" err="1">
                <a:solidFill>
                  <a:srgbClr val="FF0000"/>
                </a:solidFill>
              </a:rPr>
              <a:t>Füstbe</a:t>
            </a:r>
            <a:r>
              <a:rPr lang="sv-SE" i="1" dirty="0">
                <a:solidFill>
                  <a:srgbClr val="FF0000"/>
                </a:solidFill>
              </a:rPr>
              <a:t> ment </a:t>
            </a:r>
            <a:r>
              <a:rPr lang="sv-SE" i="1" dirty="0" err="1">
                <a:solidFill>
                  <a:srgbClr val="FF0000"/>
                </a:solidFill>
              </a:rPr>
              <a:t>terv</a:t>
            </a:r>
            <a:r>
              <a:rPr lang="sv-SE" i="1" dirty="0">
                <a:solidFill>
                  <a:srgbClr val="FF0000"/>
                </a:solidFill>
              </a:rPr>
              <a:t>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44145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ktangel 4"/>
          <p:cNvSpPr>
            <a:spLocks noChangeArrowheads="1"/>
          </p:cNvSpPr>
          <p:nvPr/>
        </p:nvSpPr>
        <p:spPr bwMode="auto">
          <a:xfrm>
            <a:off x="2195513" y="692150"/>
            <a:ext cx="6553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v-SE" sz="3600"/>
              <a:t>Kell-e a politikáról beszélnünk?</a:t>
            </a:r>
          </a:p>
        </p:txBody>
      </p:sp>
      <p:sp>
        <p:nvSpPr>
          <p:cNvPr id="23556" name="Rektangel 5"/>
          <p:cNvSpPr>
            <a:spLocks noChangeArrowheads="1"/>
          </p:cNvSpPr>
          <p:nvPr/>
        </p:nvSpPr>
        <p:spPr bwMode="auto">
          <a:xfrm>
            <a:off x="971550" y="2924175"/>
            <a:ext cx="7545388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sv-SE"/>
              <a:t>   A jöv</a:t>
            </a:r>
            <a:r>
              <a:rPr lang="hu-HU"/>
              <a:t>ő</a:t>
            </a:r>
            <a:r>
              <a:rPr lang="sv-SE"/>
              <a:t>ben is szükség lesz ránk! </a:t>
            </a:r>
            <a:br>
              <a:rPr lang="sv-SE"/>
            </a:br>
            <a:endParaRPr lang="sv-SE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sv-SE"/>
              <a:t>   Politikailag elfogadott partnerséget tekintünk a legjobb megoldásnak</a:t>
            </a:r>
          </a:p>
          <a:p>
            <a:pPr>
              <a:lnSpc>
                <a:spcPct val="90000"/>
              </a:lnSpc>
            </a:pPr>
            <a:r>
              <a:rPr lang="sv-SE"/>
              <a:t>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sv-SE"/>
              <a:t>  Esetleges folyamatos anyagi támogatás =&gt;  =&gt; =&gt;</a:t>
            </a:r>
            <a:br>
              <a:rPr lang="sv-SE"/>
            </a:br>
            <a:endParaRPr lang="sv-SE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sv-SE"/>
              <a:t>  </a:t>
            </a:r>
            <a:r>
              <a:rPr lang="sv-SE" sz="4000"/>
              <a:t>Befektetés a jöv</a:t>
            </a:r>
            <a:r>
              <a:rPr lang="hu-HU" sz="4000"/>
              <a:t>ő</a:t>
            </a:r>
            <a:r>
              <a:rPr lang="sv-SE" sz="4000"/>
              <a:t>be!</a:t>
            </a:r>
            <a:endParaRPr lang="sv-SE"/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sv-SE"/>
          </a:p>
          <a:p>
            <a:pPr>
              <a:lnSpc>
                <a:spcPct val="90000"/>
              </a:lnSpc>
            </a:pPr>
            <a:endParaRPr lang="sv-SE"/>
          </a:p>
          <a:p>
            <a:pPr>
              <a:lnSpc>
                <a:spcPct val="90000"/>
              </a:lnSpc>
            </a:pPr>
            <a:endParaRPr lang="sv-SE">
              <a:solidFill>
                <a:srgbClr val="FF0000"/>
              </a:solidFill>
            </a:endParaRPr>
          </a:p>
        </p:txBody>
      </p:sp>
      <p:sp>
        <p:nvSpPr>
          <p:cNvPr id="23557" name="Rektangel 6"/>
          <p:cNvSpPr>
            <a:spLocks noChangeArrowheads="1"/>
          </p:cNvSpPr>
          <p:nvPr/>
        </p:nvSpPr>
        <p:spPr bwMode="auto">
          <a:xfrm>
            <a:off x="2339975" y="1412875"/>
            <a:ext cx="62642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v-SE">
                <a:solidFill>
                  <a:srgbClr val="FF0000"/>
                </a:solidFill>
              </a:rPr>
              <a:t>	EREDMÉNYE:  </a:t>
            </a:r>
          </a:p>
          <a:p>
            <a:pPr>
              <a:lnSpc>
                <a:spcPct val="90000"/>
              </a:lnSpc>
            </a:pPr>
            <a:endParaRPr lang="sv-SE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v-SE">
                <a:solidFill>
                  <a:srgbClr val="FF0000"/>
                </a:solidFill>
              </a:rPr>
              <a:t>Tárgyalófélnek kell, hogy elfogadjanak!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sv-SE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sv-SE">
                <a:solidFill>
                  <a:srgbClr val="FF0000"/>
                </a:solidFill>
              </a:rPr>
              <a:t>- Rendszeres eszmecsere a Tárca és a NyEMRLSz között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Az ENSZ hivatalos adatai az elvándorlásról </a:t>
            </a:r>
            <a:endParaRPr lang="sv-SE" sz="36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pic>
        <p:nvPicPr>
          <p:cNvPr id="5" name="Bildobjekt 4" descr="enszterk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5062872" cy="5062872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/>
          <p:cNvSpPr>
            <a:spLocks noGrp="1"/>
          </p:cNvSpPr>
          <p:nvPr>
            <p:ph type="title"/>
          </p:nvPr>
        </p:nvSpPr>
        <p:spPr>
          <a:xfrm>
            <a:off x="2339975" y="620713"/>
            <a:ext cx="6624638" cy="1143000"/>
          </a:xfrm>
        </p:spPr>
        <p:txBody>
          <a:bodyPr>
            <a:normAutofit fontScale="90000"/>
          </a:bodyPr>
          <a:lstStyle/>
          <a:p>
            <a:r>
              <a:rPr lang="sv-SE" sz="3600" smtClean="0"/>
              <a:t>Jöv</a:t>
            </a:r>
            <a:r>
              <a:rPr lang="hu-HU" sz="3600" smtClean="0"/>
              <a:t>ő</a:t>
            </a:r>
            <a:r>
              <a:rPr lang="sv-SE" sz="3600" smtClean="0"/>
              <a:t>képünk</a:t>
            </a:r>
            <a:br>
              <a:rPr lang="sv-SE" sz="3600" smtClean="0"/>
            </a:br>
            <a:r>
              <a:rPr lang="sv-SE" sz="1800" i="1" smtClean="0"/>
              <a:t>Akik Istent szeretik, minden javukra van! </a:t>
            </a:r>
            <a:br>
              <a:rPr lang="sv-SE" sz="1800" i="1" smtClean="0"/>
            </a:br>
            <a:r>
              <a:rPr lang="sv-SE" sz="1800" smtClean="0"/>
              <a:t>Róma 8, 29</a:t>
            </a:r>
            <a:endParaRPr lang="sv-SE" sz="2400" b="1" i="1" smtClean="0"/>
          </a:p>
        </p:txBody>
      </p:sp>
      <p:sp>
        <p:nvSpPr>
          <p:cNvPr id="24579" name="Platshållare för innehåll 2"/>
          <p:cNvSpPr>
            <a:spLocks noGrp="1"/>
          </p:cNvSpPr>
          <p:nvPr>
            <p:ph idx="1"/>
          </p:nvPr>
        </p:nvSpPr>
        <p:spPr>
          <a:xfrm>
            <a:off x="755650" y="1989138"/>
            <a:ext cx="8280400" cy="3744912"/>
          </a:xfrm>
        </p:spPr>
        <p:txBody>
          <a:bodyPr>
            <a:normAutofit lnSpcReduction="10000"/>
          </a:bodyPr>
          <a:lstStyle/>
          <a:p>
            <a:r>
              <a:rPr lang="sv-SE" sz="2000" dirty="0" smtClean="0"/>
              <a:t>A </a:t>
            </a:r>
            <a:r>
              <a:rPr lang="sv-SE" sz="2000" dirty="0" err="1" smtClean="0"/>
              <a:t>külhoni</a:t>
            </a:r>
            <a:r>
              <a:rPr lang="sv-SE" sz="2000" dirty="0" smtClean="0"/>
              <a:t> </a:t>
            </a:r>
            <a:r>
              <a:rPr lang="sv-SE" sz="2000" dirty="0" err="1" smtClean="0"/>
              <a:t>beilleszkedésben</a:t>
            </a:r>
            <a:r>
              <a:rPr lang="sv-SE" sz="2000" dirty="0" smtClean="0"/>
              <a:t> </a:t>
            </a:r>
            <a:r>
              <a:rPr lang="sv-SE" sz="2000" dirty="0" err="1" smtClean="0"/>
              <a:t>református</a:t>
            </a:r>
            <a:r>
              <a:rPr lang="sv-SE" sz="2000" dirty="0" smtClean="0"/>
              <a:t> </a:t>
            </a:r>
            <a:r>
              <a:rPr lang="sv-SE" sz="2000" b="1" dirty="0" err="1" smtClean="0"/>
              <a:t>önazonosság</a:t>
            </a:r>
            <a:r>
              <a:rPr lang="sv-SE" sz="2000" dirty="0" err="1" smtClean="0"/>
              <a:t>unk</a:t>
            </a:r>
            <a:r>
              <a:rPr lang="sv-SE" sz="2000" dirty="0" smtClean="0"/>
              <a:t> és </a:t>
            </a:r>
            <a:r>
              <a:rPr lang="sv-SE" sz="2000" b="1" dirty="0" err="1" smtClean="0"/>
              <a:t>nyelvünk</a:t>
            </a:r>
            <a:r>
              <a:rPr lang="sv-SE" sz="2000" b="1" dirty="0" smtClean="0"/>
              <a:t> </a:t>
            </a:r>
            <a:r>
              <a:rPr lang="sv-SE" sz="2000" dirty="0" err="1" smtClean="0"/>
              <a:t>megtartása</a:t>
            </a:r>
            <a:r>
              <a:rPr lang="sv-SE" sz="2000" dirty="0" smtClean="0"/>
              <a:t> </a:t>
            </a:r>
            <a:r>
              <a:rPr lang="sv-SE" sz="2000" b="1" dirty="0" err="1" smtClean="0"/>
              <a:t>megmaradásunk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záloga</a:t>
            </a:r>
            <a:r>
              <a:rPr lang="sv-SE" sz="2000" b="1" dirty="0" smtClean="0"/>
              <a:t> </a:t>
            </a:r>
            <a:br>
              <a:rPr lang="sv-SE" sz="2000" b="1" dirty="0" smtClean="0"/>
            </a:br>
            <a:r>
              <a:rPr lang="sv-SE" sz="2000" b="1" dirty="0" smtClean="0"/>
              <a:t>	</a:t>
            </a:r>
            <a:r>
              <a:rPr lang="nl-NL" b="1" dirty="0" smtClean="0">
                <a:solidFill>
                  <a:srgbClr val="FF0000"/>
                </a:solidFill>
              </a:rPr>
              <a:t>‘</a:t>
            </a:r>
            <a:r>
              <a:rPr lang="nl-NL" b="1" i="1" dirty="0" smtClean="0">
                <a:solidFill>
                  <a:srgbClr val="FF0000"/>
                </a:solidFill>
              </a:rPr>
              <a:t>Magyar Református Egyház</a:t>
            </a:r>
            <a:r>
              <a:rPr lang="nl-NL" b="1" dirty="0" smtClean="0">
                <a:solidFill>
                  <a:srgbClr val="FF0000"/>
                </a:solidFill>
              </a:rPr>
              <a:t>’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	Szellemileg </a:t>
            </a:r>
            <a:r>
              <a:rPr lang="nl-NL" b="1" dirty="0" smtClean="0"/>
              <a:t>IGEN!</a:t>
            </a:r>
            <a:br>
              <a:rPr lang="nl-NL" b="1" dirty="0" smtClean="0"/>
            </a:br>
            <a:r>
              <a:rPr lang="sv-SE" sz="2000" dirty="0" smtClean="0"/>
              <a:t>de, </a:t>
            </a:r>
            <a:r>
              <a:rPr lang="sv-SE" sz="2000" dirty="0" err="1" smtClean="0">
                <a:solidFill>
                  <a:srgbClr val="FF0000"/>
                </a:solidFill>
              </a:rPr>
              <a:t>szervezeti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alkata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megoldatlan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smtClean="0"/>
              <a:t>– </a:t>
            </a:r>
            <a:r>
              <a:rPr lang="sv-SE" sz="2000" dirty="0" err="1" smtClean="0"/>
              <a:t>nem</a:t>
            </a:r>
            <a:r>
              <a:rPr lang="sv-SE" sz="2000" dirty="0" smtClean="0"/>
              <a:t> </a:t>
            </a:r>
            <a:r>
              <a:rPr lang="sv-SE" sz="2000" dirty="0" smtClean="0"/>
              <a:t>a </a:t>
            </a:r>
            <a:r>
              <a:rPr lang="sv-SE" sz="2000" dirty="0" err="1" smtClean="0"/>
              <a:t>hatalmi</a:t>
            </a:r>
            <a:r>
              <a:rPr lang="sv-SE" sz="2000" dirty="0" smtClean="0"/>
              <a:t> </a:t>
            </a:r>
            <a:r>
              <a:rPr lang="sv-SE" sz="2000" dirty="0" err="1" smtClean="0"/>
              <a:t>törekvésben</a:t>
            </a:r>
            <a:r>
              <a:rPr lang="sv-SE" sz="2000" dirty="0" smtClean="0"/>
              <a:t>! </a:t>
            </a:r>
            <a:br>
              <a:rPr lang="sv-SE" sz="2000" dirty="0" smtClean="0"/>
            </a:br>
            <a:endParaRPr lang="sv-SE" sz="1000" dirty="0" smtClean="0"/>
          </a:p>
          <a:p>
            <a:r>
              <a:rPr lang="sv-SE" sz="2000" dirty="0" smtClean="0"/>
              <a:t>A </a:t>
            </a:r>
            <a:r>
              <a:rPr lang="sv-SE" sz="2000" dirty="0" err="1" smtClean="0"/>
              <a:t>szórványgondok</a:t>
            </a:r>
            <a:r>
              <a:rPr lang="sv-SE" sz="2000" dirty="0" smtClean="0"/>
              <a:t> </a:t>
            </a:r>
            <a:r>
              <a:rPr lang="sv-SE" sz="2000" dirty="0" err="1" smtClean="0"/>
              <a:t>kezelésében</a:t>
            </a:r>
            <a:r>
              <a:rPr lang="sv-SE" sz="2000" dirty="0" smtClean="0"/>
              <a:t> </a:t>
            </a:r>
            <a:r>
              <a:rPr lang="sv-SE" sz="2000" dirty="0" err="1" smtClean="0"/>
              <a:t>komoly</a:t>
            </a:r>
            <a:r>
              <a:rPr lang="sv-SE" sz="2000" dirty="0" smtClean="0"/>
              <a:t> </a:t>
            </a:r>
            <a:r>
              <a:rPr lang="sv-SE" sz="2000" dirty="0" err="1" smtClean="0"/>
              <a:t>párbeszéd</a:t>
            </a:r>
            <a:r>
              <a:rPr lang="sv-SE" sz="2000" dirty="0" smtClean="0"/>
              <a:t> a </a:t>
            </a:r>
            <a:r>
              <a:rPr lang="sv-SE" sz="2000" dirty="0" err="1" smtClean="0"/>
              <a:t>MRE-zal</a:t>
            </a:r>
            <a:r>
              <a:rPr lang="sv-SE" sz="2000" dirty="0" smtClean="0"/>
              <a:t> 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1000" dirty="0" smtClean="0"/>
          </a:p>
          <a:p>
            <a:r>
              <a:rPr lang="sv-SE" sz="2000" dirty="0" err="1" smtClean="0"/>
              <a:t>Közös</a:t>
            </a:r>
            <a:r>
              <a:rPr lang="sv-SE" sz="2000" dirty="0" smtClean="0"/>
              <a:t> </a:t>
            </a:r>
            <a:r>
              <a:rPr lang="sv-SE" sz="2000" dirty="0" err="1" smtClean="0"/>
              <a:t>megoldások</a:t>
            </a:r>
            <a:r>
              <a:rPr lang="sv-SE" sz="2000" dirty="0" smtClean="0"/>
              <a:t> </a:t>
            </a:r>
            <a:r>
              <a:rPr lang="sv-SE" sz="2000" dirty="0" err="1" smtClean="0"/>
              <a:t>bizonyos</a:t>
            </a:r>
            <a:r>
              <a:rPr lang="sv-SE" sz="2000" dirty="0" smtClean="0"/>
              <a:t> </a:t>
            </a:r>
            <a:r>
              <a:rPr lang="sv-SE" sz="2000" dirty="0" err="1" smtClean="0"/>
              <a:t>anyagi</a:t>
            </a:r>
            <a:r>
              <a:rPr lang="sv-SE" sz="2000" dirty="0" smtClean="0"/>
              <a:t> </a:t>
            </a:r>
            <a:r>
              <a:rPr lang="sv-SE" sz="2000" dirty="0" err="1" smtClean="0"/>
              <a:t>támogatással</a:t>
            </a:r>
            <a:r>
              <a:rPr lang="sv-SE" sz="2000" dirty="0" smtClean="0"/>
              <a:t> (</a:t>
            </a:r>
            <a:r>
              <a:rPr lang="sv-SE" sz="2000" dirty="0" err="1" smtClean="0"/>
              <a:t>amennyiben</a:t>
            </a:r>
            <a:r>
              <a:rPr lang="sv-SE" sz="2000" dirty="0" smtClean="0"/>
              <a:t> </a:t>
            </a:r>
            <a:r>
              <a:rPr lang="sv-SE" sz="2000" dirty="0" err="1" smtClean="0"/>
              <a:t>lehetséges</a:t>
            </a:r>
            <a:r>
              <a:rPr lang="sv-SE" sz="2000" dirty="0" smtClean="0"/>
              <a:t>)</a:t>
            </a:r>
            <a:br>
              <a:rPr lang="sv-SE" sz="2000" dirty="0" smtClean="0"/>
            </a:br>
            <a:endParaRPr lang="sv-SE" sz="2000" dirty="0" smtClean="0"/>
          </a:p>
          <a:p>
            <a:pPr>
              <a:buFont typeface="Arial" charset="0"/>
              <a:buNone/>
            </a:pPr>
            <a:r>
              <a:rPr lang="sv-SE" sz="2400" i="1" dirty="0" err="1" smtClean="0">
                <a:solidFill>
                  <a:srgbClr val="FF0000"/>
                </a:solidFill>
              </a:rPr>
              <a:t>Megfogyva</a:t>
            </a:r>
            <a:r>
              <a:rPr lang="sv-SE" sz="2400" i="1" dirty="0" smtClean="0">
                <a:solidFill>
                  <a:srgbClr val="FF0000"/>
                </a:solidFill>
              </a:rPr>
              <a:t> </a:t>
            </a:r>
            <a:r>
              <a:rPr lang="sv-SE" sz="2400" i="1" dirty="0" err="1" smtClean="0">
                <a:solidFill>
                  <a:srgbClr val="FF0000"/>
                </a:solidFill>
              </a:rPr>
              <a:t>bár</a:t>
            </a:r>
            <a:r>
              <a:rPr lang="sv-SE" sz="2400" i="1" dirty="0" smtClean="0">
                <a:solidFill>
                  <a:srgbClr val="FF0000"/>
                </a:solidFill>
              </a:rPr>
              <a:t>, de </a:t>
            </a:r>
            <a:r>
              <a:rPr lang="sv-SE" sz="2400" i="1" dirty="0" err="1" smtClean="0">
                <a:solidFill>
                  <a:srgbClr val="FF0000"/>
                </a:solidFill>
              </a:rPr>
              <a:t>törve</a:t>
            </a:r>
            <a:r>
              <a:rPr lang="sv-SE" sz="2400" i="1" dirty="0" smtClean="0">
                <a:solidFill>
                  <a:srgbClr val="FF0000"/>
                </a:solidFill>
              </a:rPr>
              <a:t> </a:t>
            </a:r>
            <a:r>
              <a:rPr lang="sv-SE" sz="2400" i="1" dirty="0" err="1" smtClean="0">
                <a:solidFill>
                  <a:srgbClr val="FF0000"/>
                </a:solidFill>
              </a:rPr>
              <a:t>nem</a:t>
            </a:r>
            <a:r>
              <a:rPr lang="sv-SE" sz="2400" i="1" dirty="0" smtClean="0">
                <a:solidFill>
                  <a:srgbClr val="FF0000"/>
                </a:solidFill>
              </a:rPr>
              <a:t> - </a:t>
            </a:r>
            <a:r>
              <a:rPr lang="sv-SE" sz="2400" i="1" dirty="0" err="1" smtClean="0">
                <a:solidFill>
                  <a:srgbClr val="FF0000"/>
                </a:solidFill>
              </a:rPr>
              <a:t>él</a:t>
            </a:r>
            <a:r>
              <a:rPr lang="sv-SE" sz="2400" i="1" dirty="0" smtClean="0">
                <a:solidFill>
                  <a:srgbClr val="FF0000"/>
                </a:solidFill>
              </a:rPr>
              <a:t> </a:t>
            </a:r>
            <a:r>
              <a:rPr lang="sv-SE" sz="2400" i="1" dirty="0" err="1" smtClean="0">
                <a:solidFill>
                  <a:srgbClr val="FF0000"/>
                </a:solidFill>
              </a:rPr>
              <a:t>nemzetünk</a:t>
            </a:r>
            <a:r>
              <a:rPr lang="sv-SE" sz="2400" i="1" dirty="0" smtClean="0">
                <a:solidFill>
                  <a:srgbClr val="FF0000"/>
                </a:solidFill>
              </a:rPr>
              <a:t> - </a:t>
            </a:r>
            <a:r>
              <a:rPr lang="sv-SE" sz="2400" i="1" dirty="0" err="1" smtClean="0">
                <a:solidFill>
                  <a:srgbClr val="FF0000"/>
                </a:solidFill>
              </a:rPr>
              <a:t>Európaszerte</a:t>
            </a: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 dirty="0"/>
          </a:p>
        </p:txBody>
      </p:sp>
      <p:sp>
        <p:nvSpPr>
          <p:cNvPr id="21509" name="Platshållare för sidfot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06E1B-03A3-459F-B3D9-39F780C4D6D4}" type="slidenum">
              <a:rPr lang="sv-SE" smtClean="0"/>
              <a:pPr>
                <a:defRPr/>
              </a:pPr>
              <a:t>30</a:t>
            </a:fld>
            <a:endParaRPr lang="sv-SE"/>
          </a:p>
        </p:txBody>
      </p:sp>
      <p:pic>
        <p:nvPicPr>
          <p:cNvPr id="24583" name="Bil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62401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>
          <a:xfrm>
            <a:off x="2916238" y="404813"/>
            <a:ext cx="4679950" cy="1143000"/>
          </a:xfrm>
        </p:spPr>
        <p:txBody>
          <a:bodyPr/>
          <a:lstStyle/>
          <a:p>
            <a:r>
              <a:rPr lang="sv-SE" sz="3600" smtClean="0"/>
              <a:t>Hogyan tovább? </a:t>
            </a:r>
            <a:br>
              <a:rPr lang="sv-SE" sz="3600" smtClean="0"/>
            </a:br>
            <a:r>
              <a:rPr lang="sv-SE" sz="2000" i="1" smtClean="0">
                <a:solidFill>
                  <a:srgbClr val="FF0000"/>
                </a:solidFill>
              </a:rPr>
              <a:t>Stratégiai megoldások?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NyEMRLSz </a:t>
            </a:r>
            <a:endParaRPr lang="sv-SE"/>
          </a:p>
        </p:txBody>
      </p:sp>
      <p:sp>
        <p:nvSpPr>
          <p:cNvPr id="22532" name="Platshållare för sidfot 4"/>
          <p:cNvSpPr>
            <a:spLocks noGrp="1"/>
          </p:cNvSpPr>
          <p:nvPr>
            <p:ph type="ftr" sz="quarter" idx="11"/>
          </p:nvPr>
        </p:nvSpPr>
        <p:spPr bwMode="auto">
          <a:xfrm>
            <a:off x="3132138" y="6308725"/>
            <a:ext cx="2895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sv-SE" smtClean="0"/>
              <a:t>Csákvár2017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8D96E-21D9-41B3-B118-1419D34D7C56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25606" name="Bil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62401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\\NASBEK\Public\ALBERT\Expansion-akt\KÉPEK\NyEMRLSz\2011-Prága\Recovered Pics\1 FAT16\DCIM\100CANON\#MG_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276475"/>
            <a:ext cx="23050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/>
          <p:cNvSpPr/>
          <p:nvPr/>
        </p:nvSpPr>
        <p:spPr>
          <a:xfrm>
            <a:off x="2843213" y="2565400"/>
            <a:ext cx="5905500" cy="1739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v-SE" dirty="0"/>
              <a:t>   </a:t>
            </a:r>
            <a:r>
              <a:rPr lang="sv-SE" dirty="0" err="1">
                <a:latin typeface="Calibri" pitchFamily="34" charset="0"/>
              </a:rPr>
              <a:t>Kapcsolat</a:t>
            </a:r>
            <a:r>
              <a:rPr lang="sv-SE" dirty="0">
                <a:latin typeface="Calibri" pitchFamily="34" charset="0"/>
              </a:rPr>
              <a:t> a </a:t>
            </a:r>
            <a:r>
              <a:rPr lang="sv-SE" dirty="0" err="1">
                <a:latin typeface="Calibri" pitchFamily="34" charset="0"/>
              </a:rPr>
              <a:t>politikai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hatalommal</a:t>
            </a:r>
            <a:r>
              <a:rPr lang="sv-SE" dirty="0">
                <a:latin typeface="Calibri" pitchFamily="34" charset="0"/>
              </a:rPr>
              <a:t> és </a:t>
            </a:r>
            <a:r>
              <a:rPr lang="sv-SE" dirty="0" err="1">
                <a:latin typeface="Calibri" pitchFamily="34" charset="0"/>
              </a:rPr>
              <a:t>döntéshozókkal</a:t>
            </a:r>
            <a:endParaRPr lang="sv-SE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nl-NL" dirty="0">
                <a:latin typeface="Calibri" pitchFamily="34" charset="0"/>
              </a:rPr>
              <a:t>   </a:t>
            </a:r>
            <a:r>
              <a:rPr lang="sv-SE" dirty="0" err="1">
                <a:latin typeface="Calibri" pitchFamily="34" charset="0"/>
              </a:rPr>
              <a:t>Konzultáció</a:t>
            </a:r>
            <a:r>
              <a:rPr lang="sv-SE" dirty="0">
                <a:latin typeface="Calibri" pitchFamily="34" charset="0"/>
              </a:rPr>
              <a:t> a </a:t>
            </a:r>
            <a:r>
              <a:rPr lang="sv-SE" dirty="0" err="1">
                <a:latin typeface="Calibri" pitchFamily="34" charset="0"/>
              </a:rPr>
              <a:t>szórványgondok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kezelésében</a:t>
            </a:r>
            <a:endParaRPr lang="sv-SE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v-SE" dirty="0">
                <a:latin typeface="Calibri" pitchFamily="34" charset="0"/>
              </a:rPr>
              <a:t>   </a:t>
            </a:r>
            <a:r>
              <a:rPr lang="sv-SE" dirty="0" err="1">
                <a:latin typeface="Calibri" pitchFamily="34" charset="0"/>
              </a:rPr>
              <a:t>Közös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megoldások</a:t>
            </a:r>
            <a:r>
              <a:rPr lang="sv-SE" dirty="0">
                <a:latin typeface="Calibri" pitchFamily="34" charset="0"/>
              </a:rPr>
              <a:t> - </a:t>
            </a:r>
            <a:r>
              <a:rPr lang="sv-SE" dirty="0" err="1">
                <a:latin typeface="Calibri" pitchFamily="34" charset="0"/>
              </a:rPr>
              <a:t>bizonyos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anyagi</a:t>
            </a:r>
            <a:r>
              <a:rPr lang="sv-SE" dirty="0">
                <a:latin typeface="Calibri" pitchFamily="34" charset="0"/>
              </a:rPr>
              <a:t> </a:t>
            </a:r>
            <a:r>
              <a:rPr lang="sv-SE" dirty="0" err="1">
                <a:latin typeface="Calibri" pitchFamily="34" charset="0"/>
              </a:rPr>
              <a:t>támogatással</a:t>
            </a:r>
            <a:endParaRPr lang="sv-SE" dirty="0">
              <a:latin typeface="Calibri" pitchFamily="34" charset="0"/>
            </a:endParaRPr>
          </a:p>
          <a:p>
            <a:r>
              <a:rPr lang="sv-SE" dirty="0">
                <a:latin typeface="Calibri" pitchFamily="34" charset="0"/>
              </a:rPr>
              <a:t>    </a:t>
            </a:r>
            <a:r>
              <a:rPr lang="sv-SE" sz="2000" dirty="0">
                <a:latin typeface="Calibri" pitchFamily="34" charset="0"/>
              </a:rPr>
              <a:t/>
            </a:r>
            <a:br>
              <a:rPr lang="sv-SE" sz="2000" dirty="0">
                <a:latin typeface="Calibri" pitchFamily="34" charset="0"/>
              </a:rPr>
            </a:br>
            <a:r>
              <a:rPr lang="sv-SE" sz="2000" dirty="0">
                <a:latin typeface="Calibri" pitchFamily="34" charset="0"/>
              </a:rPr>
              <a:t>   </a:t>
            </a:r>
            <a:r>
              <a:rPr lang="sv-SE" sz="3600" dirty="0">
                <a:latin typeface="Calibri" pitchFamily="34" charset="0"/>
              </a:rPr>
              <a:t>TÁRGYALÓ PARTNER?</a:t>
            </a:r>
            <a:endParaRPr lang="nl-NL" dirty="0"/>
          </a:p>
        </p:txBody>
      </p:sp>
      <p:sp>
        <p:nvSpPr>
          <p:cNvPr id="25609" name="Rektangel 8"/>
          <p:cNvSpPr>
            <a:spLocks noChangeArrowheads="1"/>
          </p:cNvSpPr>
          <p:nvPr/>
        </p:nvSpPr>
        <p:spPr bwMode="auto">
          <a:xfrm>
            <a:off x="3059113" y="1557338"/>
            <a:ext cx="5400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 dirty="0"/>
              <a:t>A </a:t>
            </a:r>
            <a:r>
              <a:rPr lang="sv-SE" b="1" dirty="0" err="1"/>
              <a:t>tét</a:t>
            </a:r>
            <a:r>
              <a:rPr lang="sv-SE" b="1" dirty="0"/>
              <a:t>: MEGMARADÁSUNK és </a:t>
            </a:r>
            <a:r>
              <a:rPr lang="sv-SE" b="1" dirty="0" err="1"/>
              <a:t>terjeszkedésünk</a:t>
            </a:r>
            <a:r>
              <a:rPr lang="sv-SE" b="1" dirty="0"/>
              <a:t> </a:t>
            </a:r>
            <a:r>
              <a:rPr lang="sv-SE" dirty="0" err="1"/>
              <a:t>Európaszerte</a:t>
            </a:r>
            <a:r>
              <a:rPr lang="sv-SE" dirty="0"/>
              <a:t>! </a:t>
            </a:r>
          </a:p>
        </p:txBody>
      </p:sp>
      <p:sp>
        <p:nvSpPr>
          <p:cNvPr id="25610" name="Rektangel 9"/>
          <p:cNvSpPr>
            <a:spLocks noChangeArrowheads="1"/>
          </p:cNvSpPr>
          <p:nvPr/>
        </p:nvSpPr>
        <p:spPr bwMode="auto">
          <a:xfrm>
            <a:off x="539750" y="5373688"/>
            <a:ext cx="1050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/>
              <a:t>Prága, 2011.</a:t>
            </a:r>
          </a:p>
        </p:txBody>
      </p:sp>
      <p:sp>
        <p:nvSpPr>
          <p:cNvPr id="25611" name="Rektangel 10"/>
          <p:cNvSpPr>
            <a:spLocks noChangeArrowheads="1"/>
          </p:cNvSpPr>
          <p:nvPr/>
        </p:nvSpPr>
        <p:spPr bwMode="auto">
          <a:xfrm>
            <a:off x="2843213" y="4652963"/>
            <a:ext cx="5761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i="1">
                <a:solidFill>
                  <a:srgbClr val="FF0000"/>
                </a:solidFill>
              </a:rPr>
              <a:t>A külhoni egyházpolitika jöv</a:t>
            </a:r>
            <a:r>
              <a:rPr lang="hu-HU" i="1">
                <a:solidFill>
                  <a:srgbClr val="FF0000"/>
                </a:solidFill>
              </a:rPr>
              <a:t>ő</a:t>
            </a:r>
            <a:r>
              <a:rPr lang="sv-SE" i="1">
                <a:solidFill>
                  <a:srgbClr val="FF0000"/>
                </a:solidFill>
              </a:rPr>
              <a:t>beni irányvonala: </a:t>
            </a:r>
            <a:br>
              <a:rPr lang="sv-SE" i="1">
                <a:solidFill>
                  <a:srgbClr val="FF0000"/>
                </a:solidFill>
              </a:rPr>
            </a:br>
            <a:r>
              <a:rPr lang="sv-SE" i="1">
                <a:solidFill>
                  <a:srgbClr val="FF0000"/>
                </a:solidFill>
              </a:rPr>
              <a:t>er</a:t>
            </a:r>
            <a:r>
              <a:rPr lang="hu-HU" i="1">
                <a:solidFill>
                  <a:srgbClr val="FF0000"/>
                </a:solidFill>
              </a:rPr>
              <a:t>ő</a:t>
            </a:r>
            <a:r>
              <a:rPr lang="sv-SE" i="1">
                <a:solidFill>
                  <a:srgbClr val="FF0000"/>
                </a:solidFill>
              </a:rPr>
              <a:t>södik a külhoni kivándorlás  és nemzetünk él.</a:t>
            </a:r>
            <a:r>
              <a:rPr lang="sv-SE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497F-084B-4BC1-9AC1-E88EF4DE22C4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68326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72961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00808"/>
            <a:ext cx="1946349" cy="87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1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497F-084B-4BC1-9AC1-E88EF4DE22C4}" type="slidenum">
              <a:rPr lang="sv-SE" smtClean="0"/>
              <a:pPr/>
              <a:t>5</a:t>
            </a:fld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3338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3910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3504059" cy="69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60648"/>
            <a:ext cx="3314501" cy="148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11437"/>
            <a:ext cx="811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497F-084B-4BC1-9AC1-E88EF4DE22C4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21233" cy="59492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7143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udd 7"/>
          <p:cNvSpPr/>
          <p:nvPr/>
        </p:nvSpPr>
        <p:spPr>
          <a:xfrm rot="1217354">
            <a:off x="6480880" y="-5002"/>
            <a:ext cx="2732718" cy="26090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>
                <a:solidFill>
                  <a:srgbClr val="FFFF00"/>
                </a:solidFill>
              </a:rPr>
              <a:t>530 EZER</a:t>
            </a:r>
            <a:endParaRPr lang="sv-SE" b="1" dirty="0">
              <a:solidFill>
                <a:srgbClr val="FFFF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445224"/>
            <a:ext cx="2736304" cy="122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811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b="1" dirty="0" err="1" smtClean="0"/>
              <a:t>Multikulturalizmus</a:t>
            </a:r>
            <a:r>
              <a:rPr lang="sv-SE" sz="2800" b="1" dirty="0" smtClean="0"/>
              <a:t> és </a:t>
            </a:r>
            <a:r>
              <a:rPr lang="sv-SE" sz="2800" b="1" dirty="0" err="1" smtClean="0"/>
              <a:t>globális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szabadkereskedelem</a:t>
            </a:r>
            <a:endParaRPr lang="sv-SE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7" y="1196752"/>
            <a:ext cx="8311506" cy="40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 smtClean="0"/>
              <a:t>A </a:t>
            </a:r>
            <a:r>
              <a:rPr lang="sv-SE" sz="3600" b="1" dirty="0" err="1" smtClean="0"/>
              <a:t>beolvadás</a:t>
            </a:r>
            <a:r>
              <a:rPr lang="sv-SE" sz="3600" b="1" dirty="0" smtClean="0"/>
              <a:t> és </a:t>
            </a:r>
            <a:r>
              <a:rPr lang="sv-SE" sz="3600" b="1" dirty="0" err="1" smtClean="0"/>
              <a:t>az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elvándorlás</a:t>
            </a:r>
            <a:r>
              <a:rPr lang="sv-SE" sz="3600" b="1" dirty="0" smtClean="0"/>
              <a:t> </a:t>
            </a:r>
            <a:br>
              <a:rPr lang="sv-SE" sz="3600" b="1" dirty="0" smtClean="0"/>
            </a:br>
            <a:r>
              <a:rPr lang="sv-SE" sz="3600" b="1" dirty="0" err="1" smtClean="0"/>
              <a:t>tizedeli</a:t>
            </a:r>
            <a:r>
              <a:rPr lang="sv-SE" sz="3600" b="1" dirty="0" smtClean="0"/>
              <a:t> a </a:t>
            </a:r>
            <a:r>
              <a:rPr lang="sv-SE" sz="3600" b="1" dirty="0" err="1" smtClean="0"/>
              <a:t>peremvidék</a:t>
            </a:r>
            <a:r>
              <a:rPr lang="sv-SE" sz="3600" b="1" dirty="0" smtClean="0"/>
              <a:t> </a:t>
            </a:r>
            <a:r>
              <a:rPr lang="sv-SE" sz="3600" b="1" dirty="0" err="1" smtClean="0"/>
              <a:t>magyarságát</a:t>
            </a:r>
            <a:endParaRPr lang="sv-SE" sz="3600" dirty="0"/>
          </a:p>
        </p:txBody>
      </p:sp>
      <p:pic>
        <p:nvPicPr>
          <p:cNvPr id="5" name="Platshållare för innehåll 4" descr="trian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60243"/>
            <a:ext cx="7560840" cy="4958651"/>
          </a:xfrm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1DFAC-E770-4FC5-A7EA-DEB721B4A91A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497F-084B-4BC1-9AC1-E88EF4DE22C4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6552728" cy="443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6699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8640"/>
            <a:ext cx="4972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NyEMRLSz 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Csákvár2017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926</Words>
  <Application>Microsoft Office PowerPoint</Application>
  <PresentationFormat>Bildspel på skärmen (4:3)</PresentationFormat>
  <Paragraphs>273</Paragraphs>
  <Slides>31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2" baseType="lpstr">
      <vt:lpstr>Office-tema</vt:lpstr>
      <vt:lpstr>TARTSUK MEG AMI A MIÉNK! MÚLTUNK</vt:lpstr>
      <vt:lpstr>Nyugati magyar diaszpórák  http://www.hhrf.org/kisebbsegkutatas/kk_2010_04/cikk.php?id=1890 </vt:lpstr>
      <vt:lpstr>Az ENSZ hivatalos adatai az elvándorlásról </vt:lpstr>
      <vt:lpstr>Bild 4</vt:lpstr>
      <vt:lpstr>Bild 5</vt:lpstr>
      <vt:lpstr>Bild 6</vt:lpstr>
      <vt:lpstr>Multikulturalizmus és globális szabadkereskedelem</vt:lpstr>
      <vt:lpstr>A beolvadás és az elvándorlás  tizedeli a peremvidék magyarságát</vt:lpstr>
      <vt:lpstr>Bild 9</vt:lpstr>
      <vt:lpstr>Maradj annak, aki vagy!</vt:lpstr>
      <vt:lpstr>Bild 11</vt:lpstr>
      <vt:lpstr>Napirenden</vt:lpstr>
      <vt:lpstr>Kik vagyunk?</vt:lpstr>
      <vt:lpstr>Bild 14</vt:lpstr>
      <vt:lpstr>Kik vagyunk és mit akarunk?</vt:lpstr>
      <vt:lpstr>Bild 16</vt:lpstr>
      <vt:lpstr>Bild 17</vt:lpstr>
      <vt:lpstr>Bild 18</vt:lpstr>
      <vt:lpstr>Célunk és feladataink</vt:lpstr>
      <vt:lpstr>A MAGYARSÁGOT A NAGYVILÁGBAN AZ EGYHÁZAK TARTJÁK MEG!</vt:lpstr>
      <vt:lpstr>Kik vagyunk?</vt:lpstr>
      <vt:lpstr>Bild 22</vt:lpstr>
      <vt:lpstr>Helyzetáttekintés</vt:lpstr>
      <vt:lpstr>Helyzetáttekintés 2. Egyházpolitika és tömbreformátusok </vt:lpstr>
      <vt:lpstr>Áttekintés   3. Egyházpolitika és tömbreformátusok </vt:lpstr>
      <vt:lpstr>Áttekintés magunkról</vt:lpstr>
      <vt:lpstr>Áttekintés magunkról</vt:lpstr>
      <vt:lpstr> Elv: az Unió 1998-as luxemburgi csúcstalálkozója elé:  “talán minden magyarajkú gyülekezet egyszer az egységes Magyar társadalom ‘Magyar Református Egyháza’ külhoni szolgálatának  egyik kicsiny képviselete” lehet.</vt:lpstr>
      <vt:lpstr>Bild 29</vt:lpstr>
      <vt:lpstr>Jövőképünk Akik Istent szeretik, minden javukra van!  Róma 8, 29</vt:lpstr>
      <vt:lpstr>Hogyan tovább?  Stratégiai megoldások?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TARTSUK MEG AMI A MIÉNK! MÚLTUNK</dc:title>
  <dc:creator>Microsoft</dc:creator>
  <cp:lastModifiedBy>Microsoft</cp:lastModifiedBy>
  <cp:revision>14</cp:revision>
  <dcterms:created xsi:type="dcterms:W3CDTF">2017-06-07T06:39:53Z</dcterms:created>
  <dcterms:modified xsi:type="dcterms:W3CDTF">2017-07-08T12:52:42Z</dcterms:modified>
</cp:coreProperties>
</file>