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BC3BE6-C1B7-4F2F-A2CF-3FCC2E5F2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MAGYAR REFORMÁTUS SZÓRVÁNYÉPÍTÉS A KÁRPÁT MEDENCÉN TÚL</a:t>
            </a:r>
            <a:br>
              <a:rPr lang="hu-HU" dirty="0"/>
            </a:br>
            <a:r>
              <a:rPr lang="hu-HU" dirty="0"/>
              <a:t>Csákvár – 2017.07.15.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36509BE-AD0B-4D33-8324-425A89C49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4000" dirty="0"/>
              <a:t>Nyugat-Európai Magyar Református Lelkigondozói Szolgálat</a:t>
            </a:r>
          </a:p>
        </p:txBody>
      </p:sp>
    </p:spTree>
    <p:extLst>
      <p:ext uri="{BB962C8B-B14F-4D97-AF65-F5344CB8AC3E}">
        <p14:creationId xmlns:p14="http://schemas.microsoft.com/office/powerpoint/2010/main" val="244134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D2763-AA0B-4C9A-9845-FFF04B4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I. BIBLIAI-IGEI KIINDULÁS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80EEE-CC5B-4F03-9B0C-1190548E9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247776"/>
            <a:ext cx="4184035" cy="5321700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i="1" dirty="0"/>
              <a:t>„Jakab, Istennek és az Úr Jézus Krisztusnak szolgája, üdvözletét küldi a szórványban élő tizenkét törzsnek.” </a:t>
            </a:r>
            <a:r>
              <a:rPr lang="hu-HU" dirty="0"/>
              <a:t>(Jak 1,1)</a:t>
            </a:r>
          </a:p>
          <a:p>
            <a:r>
              <a:rPr lang="hu-HU" b="1" dirty="0">
                <a:highlight>
                  <a:srgbClr val="FFFF00"/>
                </a:highlight>
              </a:rPr>
              <a:t>Szórványhelyzet </a:t>
            </a:r>
            <a:r>
              <a:rPr lang="hu-HU" dirty="0"/>
              <a:t>bibliai, teológiai értelme. </a:t>
            </a:r>
            <a:r>
              <a:rPr lang="hu-HU" u="sng" dirty="0"/>
              <a:t>A 12 törzs</a:t>
            </a:r>
            <a:r>
              <a:rPr lang="hu-HU" dirty="0"/>
              <a:t> itt </a:t>
            </a:r>
            <a:r>
              <a:rPr lang="hu-HU" u="sng" dirty="0"/>
              <a:t>nem Izráel</a:t>
            </a:r>
            <a:r>
              <a:rPr lang="hu-HU" dirty="0"/>
              <a:t> népét, hanem a </a:t>
            </a:r>
            <a:r>
              <a:rPr lang="hu-HU" u="sng" dirty="0"/>
              <a:t>keresztyén gyülekezeteket</a:t>
            </a:r>
            <a:r>
              <a:rPr lang="hu-HU" dirty="0"/>
              <a:t> jelenti, </a:t>
            </a:r>
            <a:r>
              <a:rPr lang="hu-HU" u="sng" dirty="0"/>
              <a:t>szerte a világon</a:t>
            </a:r>
            <a:r>
              <a:rPr lang="hu-HU" dirty="0"/>
              <a:t>.</a:t>
            </a:r>
          </a:p>
          <a:p>
            <a:r>
              <a:rPr lang="hu-HU" b="1" dirty="0">
                <a:highlight>
                  <a:srgbClr val="FFFF00"/>
                </a:highlight>
              </a:rPr>
              <a:t>Isten népének alaphelyzete,</a:t>
            </a:r>
            <a:r>
              <a:rPr lang="hu-HU" dirty="0"/>
              <a:t> </a:t>
            </a:r>
            <a:r>
              <a:rPr lang="hu-HU" dirty="0" err="1"/>
              <a:t>szétszóratás</a:t>
            </a:r>
            <a:r>
              <a:rPr lang="hu-HU" dirty="0"/>
              <a:t>, kisebbség, időlegesség (</a:t>
            </a:r>
            <a:r>
              <a:rPr lang="hu-HU" dirty="0" err="1"/>
              <a:t>Zsid</a:t>
            </a:r>
            <a:r>
              <a:rPr lang="hu-HU" dirty="0"/>
              <a:t> 13,14). Ezen a világon!</a:t>
            </a:r>
          </a:p>
          <a:p>
            <a:r>
              <a:rPr lang="hu-HU" b="1" dirty="0"/>
              <a:t>Ezt </a:t>
            </a:r>
            <a:r>
              <a:rPr lang="hu-HU" b="1" dirty="0">
                <a:highlight>
                  <a:srgbClr val="FFFF00"/>
                </a:highlight>
              </a:rPr>
              <a:t>a mi identitásunk</a:t>
            </a:r>
            <a:r>
              <a:rPr lang="hu-HU" b="1" dirty="0"/>
              <a:t>:</a:t>
            </a:r>
            <a:r>
              <a:rPr lang="hu-HU" dirty="0"/>
              <a:t> </a:t>
            </a:r>
            <a:r>
              <a:rPr lang="hu-HU" u="sng" dirty="0"/>
              <a:t>református</a:t>
            </a:r>
            <a:r>
              <a:rPr lang="hu-HU" dirty="0"/>
              <a:t>, </a:t>
            </a:r>
            <a:r>
              <a:rPr lang="hu-HU" u="sng" dirty="0"/>
              <a:t>magyar</a:t>
            </a:r>
            <a:r>
              <a:rPr lang="hu-HU" dirty="0"/>
              <a:t> református – csak fokozza. Istentől kaptuk. </a:t>
            </a:r>
          </a:p>
          <a:p>
            <a:r>
              <a:rPr lang="hu-HU" dirty="0">
                <a:highlight>
                  <a:srgbClr val="00FFFF"/>
                </a:highlight>
              </a:rPr>
              <a:t>KER 30%              = 2milliárd, </a:t>
            </a:r>
          </a:p>
          <a:p>
            <a:r>
              <a:rPr lang="hu-HU" dirty="0">
                <a:highlight>
                  <a:srgbClr val="00FFFF"/>
                </a:highlight>
              </a:rPr>
              <a:t>REF                     = 2 millió</a:t>
            </a:r>
          </a:p>
          <a:p>
            <a:r>
              <a:rPr lang="hu-HU" dirty="0">
                <a:highlight>
                  <a:srgbClr val="00FFFF"/>
                </a:highlight>
              </a:rPr>
              <a:t>Világ magyarsága = 15 millió, </a:t>
            </a:r>
          </a:p>
          <a:p>
            <a:r>
              <a:rPr lang="hu-HU" dirty="0">
                <a:highlight>
                  <a:srgbClr val="00FFFF"/>
                </a:highlight>
              </a:rPr>
              <a:t>ebből református = 4 millió</a:t>
            </a:r>
          </a:p>
          <a:p>
            <a:endParaRPr lang="hu-HU" dirty="0"/>
          </a:p>
        </p:txBody>
      </p:sp>
      <p:pic>
        <p:nvPicPr>
          <p:cNvPr id="24" name="Tartalom helye 23">
            <a:extLst>
              <a:ext uri="{FF2B5EF4-FFF2-40B4-BE49-F238E27FC236}">
                <a16:creationId xmlns:a16="http://schemas.microsoft.com/office/drawing/2014/main" id="{470553E6-FEA9-4188-9F34-1EAF0F2CC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1662991"/>
            <a:ext cx="6254752" cy="3762375"/>
          </a:xfrm>
        </p:spPr>
      </p:pic>
    </p:spTree>
    <p:extLst>
      <p:ext uri="{BB962C8B-B14F-4D97-AF65-F5344CB8AC3E}">
        <p14:creationId xmlns:p14="http://schemas.microsoft.com/office/powerpoint/2010/main" val="317240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D2763-AA0B-4C9A-9845-FFF04B4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II. BIBLIAI-IGEI BUZDÍTÁS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80EEE-CC5B-4F03-9B0C-1190548E9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60880"/>
            <a:ext cx="5519280" cy="5279617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>
                <a:highlight>
                  <a:srgbClr val="FF00FF"/>
                </a:highlight>
              </a:rPr>
              <a:t>1. Bízunk az </a:t>
            </a:r>
            <a:r>
              <a:rPr lang="hu-HU" b="1" dirty="0">
                <a:highlight>
                  <a:srgbClr val="FF00FF"/>
                </a:highlight>
              </a:rPr>
              <a:t>Úr Jézus Krisztusban</a:t>
            </a:r>
            <a:r>
              <a:rPr lang="hu-HU" dirty="0">
                <a:highlight>
                  <a:srgbClr val="FF00FF"/>
                </a:highlight>
              </a:rPr>
              <a:t>!</a:t>
            </a:r>
          </a:p>
          <a:p>
            <a:r>
              <a:rPr lang="hu-HU" b="1" dirty="0">
                <a:highlight>
                  <a:srgbClr val="00FF00"/>
                </a:highlight>
              </a:rPr>
              <a:t>2. Őt szolgáljuk!</a:t>
            </a:r>
            <a:r>
              <a:rPr lang="hu-HU" b="1" dirty="0"/>
              <a:t> </a:t>
            </a:r>
            <a:r>
              <a:rPr lang="hu-HU" i="1" dirty="0"/>
              <a:t>(JK szolgája)</a:t>
            </a:r>
          </a:p>
          <a:p>
            <a:r>
              <a:rPr lang="hu-HU" u="sng" dirty="0"/>
              <a:t>= Mindent megteszünk</a:t>
            </a:r>
            <a:r>
              <a:rPr lang="hu-HU" dirty="0"/>
              <a:t>! </a:t>
            </a:r>
          </a:p>
          <a:p>
            <a:r>
              <a:rPr lang="hu-HU" u="sng" dirty="0"/>
              <a:t>= Áldást Őtőle</a:t>
            </a:r>
            <a:r>
              <a:rPr lang="hu-HU" dirty="0"/>
              <a:t> várjuk! </a:t>
            </a:r>
          </a:p>
          <a:p>
            <a:r>
              <a:rPr lang="hu-HU" dirty="0"/>
              <a:t>= </a:t>
            </a:r>
            <a:r>
              <a:rPr lang="hu-HU" u="sng" dirty="0"/>
              <a:t>Tevékeny</a:t>
            </a:r>
            <a:r>
              <a:rPr lang="hu-HU" dirty="0"/>
              <a:t>, szolgáló, cselekvő élet</a:t>
            </a:r>
          </a:p>
          <a:p>
            <a:r>
              <a:rPr lang="hu-HU" b="1" dirty="0">
                <a:highlight>
                  <a:srgbClr val="00FF00"/>
                </a:highlight>
              </a:rPr>
              <a:t>3. Mindenekelőtt egymásra figyelünk</a:t>
            </a:r>
            <a:r>
              <a:rPr lang="hu-HU" dirty="0"/>
              <a:t>, egymást támogatjuk, erősítjük </a:t>
            </a:r>
            <a:r>
              <a:rPr lang="hu-HU" i="1" dirty="0"/>
              <a:t>(Üdvözletét küldi)</a:t>
            </a:r>
            <a:r>
              <a:rPr lang="hu-HU" dirty="0"/>
              <a:t> </a:t>
            </a:r>
          </a:p>
          <a:p>
            <a:r>
              <a:rPr lang="hu-HU" dirty="0"/>
              <a:t>= </a:t>
            </a:r>
            <a:r>
              <a:rPr lang="hu-HU" u="sng" dirty="0"/>
              <a:t>hit, hitvallás és identitás-hűség </a:t>
            </a:r>
          </a:p>
          <a:p>
            <a:r>
              <a:rPr lang="hu-HU" u="sng" dirty="0"/>
              <a:t>= és közben szent rugalmasság a JK közös ügyéért </a:t>
            </a:r>
          </a:p>
          <a:p>
            <a:r>
              <a:rPr lang="hu-HU" u="sng" dirty="0"/>
              <a:t>= egymásért</a:t>
            </a:r>
          </a:p>
          <a:p>
            <a:r>
              <a:rPr lang="hu-HU" dirty="0">
                <a:highlight>
                  <a:srgbClr val="FF00FF"/>
                </a:highlight>
              </a:rPr>
              <a:t>4. Tele vagyunk </a:t>
            </a:r>
            <a:r>
              <a:rPr lang="hu-HU" b="1" dirty="0">
                <a:highlight>
                  <a:srgbClr val="FF00FF"/>
                </a:highlight>
              </a:rPr>
              <a:t>örömmel és reménységgel </a:t>
            </a:r>
            <a:r>
              <a:rPr lang="hu-HU" dirty="0"/>
              <a:t>(</a:t>
            </a:r>
            <a:r>
              <a:rPr lang="hu-HU" dirty="0" err="1"/>
              <a:t>Zsid</a:t>
            </a:r>
            <a:r>
              <a:rPr lang="hu-HU" dirty="0"/>
              <a:t> 13,8; </a:t>
            </a:r>
            <a:r>
              <a:rPr lang="hu-HU" dirty="0" err="1"/>
              <a:t>Fil</a:t>
            </a:r>
            <a:r>
              <a:rPr lang="hu-HU" dirty="0"/>
              <a:t> 4,4-6)</a:t>
            </a:r>
          </a:p>
          <a:p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52B4CB4C-F686-4571-A333-0F76AD6A4A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5896" y="659311"/>
            <a:ext cx="3253323" cy="5154931"/>
          </a:xfrm>
        </p:spPr>
      </p:pic>
    </p:spTree>
    <p:extLst>
      <p:ext uri="{BB962C8B-B14F-4D97-AF65-F5344CB8AC3E}">
        <p14:creationId xmlns:p14="http://schemas.microsoft.com/office/powerpoint/2010/main" val="64884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D2763-AA0B-4C9A-9845-FFF04B4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III. AKTUÁLIS KÉRDÉSEK ÉS PROBLÉMÁK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80EEE-CC5B-4F03-9B0C-1190548E9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04924"/>
            <a:ext cx="5501524" cy="5149141"/>
          </a:xfrm>
        </p:spPr>
        <p:txBody>
          <a:bodyPr>
            <a:normAutofit fontScale="92500" lnSpcReduction="20000"/>
          </a:bodyPr>
          <a:lstStyle/>
          <a:p>
            <a:r>
              <a:rPr lang="hu-HU" u="sng" dirty="0"/>
              <a:t>A REFORMÁCIÓ 500. ÉVÉBEN</a:t>
            </a:r>
          </a:p>
          <a:p>
            <a:r>
              <a:rPr lang="hu-HU" b="1" u="sng" dirty="0">
                <a:highlight>
                  <a:srgbClr val="00FF00"/>
                </a:highlight>
              </a:rPr>
              <a:t>1. Alapkérdés:</a:t>
            </a:r>
          </a:p>
          <a:p>
            <a:r>
              <a:rPr lang="hu-HU" u="sng" dirty="0">
                <a:highlight>
                  <a:srgbClr val="FFFF00"/>
                </a:highlight>
              </a:rPr>
              <a:t>SZÓRVÁNYÉPÍTÉS</a:t>
            </a:r>
            <a:r>
              <a:rPr lang="hu-HU" dirty="0"/>
              <a:t> a </a:t>
            </a:r>
            <a:r>
              <a:rPr lang="hu-HU" b="1" u="sng" dirty="0">
                <a:highlight>
                  <a:srgbClr val="00FFFF"/>
                </a:highlight>
              </a:rPr>
              <a:t>Kárpát-medencén túl</a:t>
            </a:r>
            <a:r>
              <a:rPr lang="hu-HU" b="1" dirty="0"/>
              <a:t> </a:t>
            </a:r>
            <a:r>
              <a:rPr lang="hu-HU" dirty="0"/>
              <a:t>(Cselekedetek 1,8) = </a:t>
            </a:r>
            <a:r>
              <a:rPr lang="hu-HU" u="sng" dirty="0">
                <a:highlight>
                  <a:srgbClr val="FFFF00"/>
                </a:highlight>
              </a:rPr>
              <a:t>európai</a:t>
            </a:r>
            <a:r>
              <a:rPr lang="hu-HU" dirty="0"/>
              <a:t> = </a:t>
            </a:r>
            <a:r>
              <a:rPr lang="hu-HU" u="sng" dirty="0">
                <a:highlight>
                  <a:srgbClr val="FFFF00"/>
                </a:highlight>
              </a:rPr>
              <a:t>világméretekben</a:t>
            </a:r>
            <a:r>
              <a:rPr lang="hu-HU" dirty="0"/>
              <a:t> (Csel 1,8)</a:t>
            </a:r>
          </a:p>
          <a:p>
            <a:r>
              <a:rPr lang="hu-HU" u="sng" dirty="0"/>
              <a:t>Szórvány</a:t>
            </a:r>
            <a:r>
              <a:rPr lang="hu-HU" dirty="0"/>
              <a:t>: </a:t>
            </a:r>
            <a:r>
              <a:rPr lang="hu-HU" dirty="0">
                <a:highlight>
                  <a:srgbClr val="C0C0C0"/>
                </a:highlight>
              </a:rPr>
              <a:t>magyar</a:t>
            </a:r>
            <a:r>
              <a:rPr lang="hu-HU" dirty="0"/>
              <a:t> = </a:t>
            </a:r>
            <a:r>
              <a:rPr lang="hu-HU" dirty="0" err="1"/>
              <a:t>m</a:t>
            </a:r>
            <a:r>
              <a:rPr lang="hu-HU" u="sng" dirty="0" err="1"/>
              <a:t>ref</a:t>
            </a:r>
            <a:r>
              <a:rPr lang="hu-HU" dirty="0"/>
              <a:t>, </a:t>
            </a:r>
            <a:r>
              <a:rPr lang="hu-HU" dirty="0" err="1"/>
              <a:t>m</a:t>
            </a:r>
            <a:r>
              <a:rPr lang="hu-HU" u="sng" dirty="0" err="1"/>
              <a:t>prot</a:t>
            </a:r>
            <a:r>
              <a:rPr lang="hu-HU" dirty="0"/>
              <a:t>, </a:t>
            </a:r>
            <a:r>
              <a:rPr lang="hu-HU" dirty="0" err="1"/>
              <a:t>m</a:t>
            </a:r>
            <a:r>
              <a:rPr lang="hu-HU" u="sng" dirty="0" err="1"/>
              <a:t>ker</a:t>
            </a:r>
            <a:r>
              <a:rPr lang="hu-HU" dirty="0"/>
              <a:t> szórvány</a:t>
            </a:r>
          </a:p>
          <a:p>
            <a:r>
              <a:rPr lang="hu-HU" b="1" u="sng" dirty="0">
                <a:highlight>
                  <a:srgbClr val="00FF00"/>
                </a:highlight>
              </a:rPr>
              <a:t>2. Alaphelyzet:</a:t>
            </a:r>
          </a:p>
          <a:p>
            <a:r>
              <a:rPr lang="hu-HU" dirty="0"/>
              <a:t>Nagy földrajzi </a:t>
            </a:r>
            <a:r>
              <a:rPr lang="hu-HU" b="1" dirty="0"/>
              <a:t>távolságok</a:t>
            </a:r>
          </a:p>
          <a:p>
            <a:r>
              <a:rPr lang="hu-HU" b="1" dirty="0"/>
              <a:t>Gazdasági </a:t>
            </a:r>
            <a:r>
              <a:rPr lang="hu-HU" dirty="0"/>
              <a:t>behatároltság</a:t>
            </a:r>
          </a:p>
          <a:p>
            <a:r>
              <a:rPr lang="hu-HU" b="1" dirty="0"/>
              <a:t>Múlt adottsága: </a:t>
            </a:r>
            <a:r>
              <a:rPr lang="hu-HU" dirty="0"/>
              <a:t>identitás, </a:t>
            </a:r>
            <a:r>
              <a:rPr lang="hu-HU" u="sng" dirty="0"/>
              <a:t>„magyar református keresztyén” örökségünk</a:t>
            </a:r>
            <a:r>
              <a:rPr lang="hu-HU" dirty="0"/>
              <a:t> Európában és a világban</a:t>
            </a:r>
          </a:p>
          <a:p>
            <a:r>
              <a:rPr lang="hu-HU" b="1" u="sng" dirty="0">
                <a:highlight>
                  <a:srgbClr val="00FF00"/>
                </a:highlight>
              </a:rPr>
              <a:t>3. Jelen nehézségei: </a:t>
            </a:r>
          </a:p>
          <a:p>
            <a:r>
              <a:rPr lang="hu-HU" u="sng" dirty="0"/>
              <a:t>Megmaradás</a:t>
            </a:r>
            <a:r>
              <a:rPr lang="hu-HU" dirty="0"/>
              <a:t>, </a:t>
            </a:r>
            <a:r>
              <a:rPr lang="hu-HU" u="sng" dirty="0"/>
              <a:t>építkezés</a:t>
            </a:r>
            <a:r>
              <a:rPr lang="hu-HU" dirty="0"/>
              <a:t>, </a:t>
            </a:r>
            <a:r>
              <a:rPr lang="hu-HU" u="sng" dirty="0"/>
              <a:t>újonnan érkezettek</a:t>
            </a:r>
            <a:r>
              <a:rPr lang="hu-HU" dirty="0"/>
              <a:t> feltérképezése, </a:t>
            </a:r>
            <a:r>
              <a:rPr lang="hu-HU" u="sng" dirty="0"/>
              <a:t>lelkészhiány</a:t>
            </a:r>
            <a:r>
              <a:rPr lang="hu-HU" dirty="0"/>
              <a:t> kérdése, </a:t>
            </a:r>
            <a:r>
              <a:rPr lang="hu-HU" u="sng" dirty="0"/>
              <a:t>anyagi </a:t>
            </a:r>
            <a:r>
              <a:rPr lang="hu-HU" dirty="0"/>
              <a:t>fedezet</a:t>
            </a:r>
          </a:p>
          <a:p>
            <a:r>
              <a:rPr lang="hu-HU" b="1" u="sng" dirty="0">
                <a:highlight>
                  <a:srgbClr val="00FF00"/>
                </a:highlight>
              </a:rPr>
              <a:t>4. Jövő lehetőségei, feladatai?</a:t>
            </a:r>
            <a:r>
              <a:rPr lang="hu-HU" b="1" dirty="0">
                <a:highlight>
                  <a:srgbClr val="00FF00"/>
                </a:highlight>
              </a:rPr>
              <a:t> </a:t>
            </a:r>
          </a:p>
          <a:p>
            <a:r>
              <a:rPr lang="hu-HU" b="1" dirty="0">
                <a:highlight>
                  <a:srgbClr val="00FFFF"/>
                </a:highlight>
              </a:rPr>
              <a:t>Konkrétabb kapcsolódás az anyaországhoz</a:t>
            </a:r>
          </a:p>
          <a:p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9A160C9-F4E2-418B-8550-B0E41545D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377" y="1304923"/>
            <a:ext cx="4285806" cy="5322534"/>
          </a:xfrm>
        </p:spPr>
      </p:pic>
    </p:spTree>
    <p:extLst>
      <p:ext uri="{BB962C8B-B14F-4D97-AF65-F5344CB8AC3E}">
        <p14:creationId xmlns:p14="http://schemas.microsoft.com/office/powerpoint/2010/main" val="158709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D2763-AA0B-4C9A-9845-FFF04B4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IV. MEGOLDÁSI JAVASLATOK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80EEE-CC5B-4F03-9B0C-1190548E9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313894"/>
            <a:ext cx="5554790" cy="5202315"/>
          </a:xfrm>
        </p:spPr>
        <p:txBody>
          <a:bodyPr>
            <a:normAutofit fontScale="85000" lnSpcReduction="10000"/>
          </a:bodyPr>
          <a:lstStyle/>
          <a:p>
            <a:r>
              <a:rPr lang="hu-HU" u="sng" dirty="0">
                <a:highlight>
                  <a:srgbClr val="00FF00"/>
                </a:highlight>
              </a:rPr>
              <a:t>1. </a:t>
            </a:r>
            <a:r>
              <a:rPr lang="hu-HU" b="1" u="sng" dirty="0">
                <a:highlight>
                  <a:srgbClr val="00FF00"/>
                </a:highlight>
              </a:rPr>
              <a:t>Mit teszünk most?</a:t>
            </a:r>
          </a:p>
          <a:p>
            <a:r>
              <a:rPr lang="hu-HU" b="1" dirty="0">
                <a:highlight>
                  <a:srgbClr val="00FFFF"/>
                </a:highlight>
              </a:rPr>
              <a:t>Helyi hűséges szolgálat</a:t>
            </a:r>
            <a:r>
              <a:rPr lang="hu-HU" dirty="0"/>
              <a:t> NYEMRLSZ = </a:t>
            </a:r>
            <a:r>
              <a:rPr lang="hu-HU" u="sng" dirty="0"/>
              <a:t>Köszönet!!!</a:t>
            </a:r>
          </a:p>
          <a:p>
            <a:r>
              <a:rPr lang="hu-HU" b="1" dirty="0"/>
              <a:t>Lelkészküldés </a:t>
            </a:r>
            <a:r>
              <a:rPr lang="hu-HU" dirty="0"/>
              <a:t>mostani helyzete?</a:t>
            </a:r>
          </a:p>
          <a:p>
            <a:r>
              <a:rPr lang="hu-HU" b="1" u="sng" dirty="0">
                <a:highlight>
                  <a:srgbClr val="00FF00"/>
                </a:highlight>
              </a:rPr>
              <a:t>2. Alapvető kérdések-feladatok tisztázása</a:t>
            </a:r>
          </a:p>
          <a:p>
            <a:r>
              <a:rPr lang="hu-HU" b="1" dirty="0">
                <a:highlight>
                  <a:srgbClr val="FFFF00"/>
                </a:highlight>
              </a:rPr>
              <a:t>Hova indokolt</a:t>
            </a:r>
            <a:r>
              <a:rPr lang="hu-HU" b="1" dirty="0"/>
              <a:t> </a:t>
            </a:r>
            <a:r>
              <a:rPr lang="hu-HU" dirty="0"/>
              <a:t>az állandó lelkész, = hová csak eseti alkalmakra</a:t>
            </a:r>
          </a:p>
          <a:p>
            <a:r>
              <a:rPr lang="hu-HU" dirty="0"/>
              <a:t>Nagyobb városok, adatok, </a:t>
            </a:r>
            <a:r>
              <a:rPr lang="hu-HU" b="1" dirty="0">
                <a:highlight>
                  <a:srgbClr val="FFFF00"/>
                </a:highlight>
              </a:rPr>
              <a:t>mozgások nyomon követése</a:t>
            </a:r>
          </a:p>
          <a:p>
            <a:r>
              <a:rPr lang="hu-HU" b="1" dirty="0">
                <a:highlight>
                  <a:srgbClr val="FFFF00"/>
                </a:highlight>
              </a:rPr>
              <a:t>Alkalmas személy</a:t>
            </a:r>
            <a:r>
              <a:rPr lang="hu-HU" b="1" dirty="0"/>
              <a:t> </a:t>
            </a:r>
            <a:r>
              <a:rPr lang="hu-HU" dirty="0"/>
              <a:t>megtalálása = </a:t>
            </a:r>
            <a:r>
              <a:rPr lang="hu-HU" u="sng" dirty="0"/>
              <a:t>Pásztori </a:t>
            </a:r>
            <a:r>
              <a:rPr lang="hu-HU" dirty="0"/>
              <a:t>munka</a:t>
            </a:r>
          </a:p>
          <a:p>
            <a:r>
              <a:rPr lang="hu-HU" dirty="0"/>
              <a:t>A Generális Konventen belül </a:t>
            </a:r>
            <a:r>
              <a:rPr lang="hu-HU" b="1" dirty="0">
                <a:highlight>
                  <a:srgbClr val="FFFF00"/>
                </a:highlight>
              </a:rPr>
              <a:t>ki képviseli</a:t>
            </a:r>
            <a:r>
              <a:rPr lang="hu-HU" b="1" dirty="0"/>
              <a:t> </a:t>
            </a:r>
            <a:r>
              <a:rPr lang="hu-HU" dirty="0"/>
              <a:t>a NYEMRLSZ-t? </a:t>
            </a:r>
          </a:p>
          <a:p>
            <a:r>
              <a:rPr lang="hu-HU" b="1" u="sng" dirty="0">
                <a:highlight>
                  <a:srgbClr val="00FF00"/>
                </a:highlight>
              </a:rPr>
              <a:t>3. Konkrét lehetőségek (ránk reformátusokra nézve)</a:t>
            </a:r>
          </a:p>
          <a:p>
            <a:r>
              <a:rPr lang="hu-HU" b="1" dirty="0">
                <a:highlight>
                  <a:srgbClr val="FFFF00"/>
                </a:highlight>
              </a:rPr>
              <a:t>Ökumenikus összefogás</a:t>
            </a:r>
            <a:r>
              <a:rPr lang="hu-HU" dirty="0"/>
              <a:t> = </a:t>
            </a:r>
            <a:r>
              <a:rPr lang="hu-HU" u="sng" dirty="0"/>
              <a:t>Református</a:t>
            </a:r>
            <a:r>
              <a:rPr lang="hu-HU" dirty="0"/>
              <a:t> önazonosság, ugyanakkor </a:t>
            </a:r>
            <a:r>
              <a:rPr lang="hu-HU" u="sng" dirty="0"/>
              <a:t>ökumenikus</a:t>
            </a:r>
            <a:r>
              <a:rPr lang="hu-HU" dirty="0"/>
              <a:t> együttműködés lehetősége, = a </a:t>
            </a:r>
            <a:r>
              <a:rPr lang="hu-HU" u="sng" dirty="0"/>
              <a:t>hagyományos</a:t>
            </a:r>
            <a:r>
              <a:rPr lang="hu-HU" dirty="0"/>
              <a:t> és </a:t>
            </a:r>
            <a:r>
              <a:rPr lang="hu-HU" u="sng" dirty="0" err="1"/>
              <a:t>neoprotestáns</a:t>
            </a:r>
            <a:r>
              <a:rPr lang="hu-HU" dirty="0"/>
              <a:t> együttműködés kérdése</a:t>
            </a:r>
          </a:p>
          <a:p>
            <a:r>
              <a:rPr lang="hu-HU" b="1" dirty="0">
                <a:highlight>
                  <a:srgbClr val="FFFF00"/>
                </a:highlight>
              </a:rPr>
              <a:t>Magyar összefogás</a:t>
            </a:r>
            <a:r>
              <a:rPr lang="hu-HU" dirty="0"/>
              <a:t> = Magyar szórványok szerte a világban</a:t>
            </a:r>
          </a:p>
          <a:p>
            <a:r>
              <a:rPr lang="hu-HU" b="1" dirty="0">
                <a:highlight>
                  <a:srgbClr val="FFFF00"/>
                </a:highlight>
              </a:rPr>
              <a:t>Szervezetek segítsége?</a:t>
            </a:r>
            <a:r>
              <a:rPr lang="hu-HU" dirty="0"/>
              <a:t> NYEMRLSZ = MRE, KMGK, NYEMPGYSZ, EPMSZ = MEÖT, = RVK, CEC, EVT =</a:t>
            </a:r>
            <a:r>
              <a:rPr lang="hu-HU" dirty="0">
                <a:highlight>
                  <a:srgbClr val="00FFFF"/>
                </a:highlight>
              </a:rPr>
              <a:t>Több ne!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39CA06CC-D843-4097-A10C-35BE62EBC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3693" y="1930400"/>
            <a:ext cx="4994409" cy="3858181"/>
          </a:xfrm>
        </p:spPr>
      </p:pic>
    </p:spTree>
    <p:extLst>
      <p:ext uri="{BB962C8B-B14F-4D97-AF65-F5344CB8AC3E}">
        <p14:creationId xmlns:p14="http://schemas.microsoft.com/office/powerpoint/2010/main" val="247637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5D2763-AA0B-4C9A-9845-FFF04B4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V. EGY KONKRÉT LEHETŐSÉG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680EEE-CC5B-4F03-9B0C-1190548E9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455938"/>
            <a:ext cx="5563668" cy="4585423"/>
          </a:xfrm>
        </p:spPr>
        <p:txBody>
          <a:bodyPr>
            <a:normAutofit/>
          </a:bodyPr>
          <a:lstStyle/>
          <a:p>
            <a:r>
              <a:rPr lang="hu-HU" dirty="0"/>
              <a:t>A mostani gyakorlaton túl </a:t>
            </a:r>
            <a:r>
              <a:rPr lang="hu-HU" u="sng" dirty="0"/>
              <a:t>VÁRHATÓ KORMÁNYZATI TÁMOGATÁS</a:t>
            </a:r>
          </a:p>
          <a:p>
            <a:r>
              <a:rPr lang="hu-HU" b="1" dirty="0"/>
              <a:t>Tizenkét </a:t>
            </a:r>
            <a:r>
              <a:rPr lang="hu-HU" dirty="0"/>
              <a:t>lelkipásztori hely </a:t>
            </a:r>
          </a:p>
          <a:p>
            <a:r>
              <a:rPr lang="hu-HU" b="1" dirty="0"/>
              <a:t>nyugat-európai </a:t>
            </a:r>
            <a:r>
              <a:rPr lang="hu-HU" dirty="0"/>
              <a:t>finanszírozása </a:t>
            </a:r>
          </a:p>
          <a:p>
            <a:r>
              <a:rPr lang="hu-HU" b="1" dirty="0"/>
              <a:t>három </a:t>
            </a:r>
            <a:r>
              <a:rPr lang="hu-HU" dirty="0"/>
              <a:t>évig, </a:t>
            </a:r>
          </a:p>
          <a:p>
            <a:r>
              <a:rPr lang="hu-HU" dirty="0"/>
              <a:t>utána </a:t>
            </a:r>
            <a:r>
              <a:rPr lang="hu-HU" b="1" dirty="0"/>
              <a:t>eredmények </a:t>
            </a:r>
            <a:r>
              <a:rPr lang="hu-HU" dirty="0"/>
              <a:t>megvizsgálása alapján </a:t>
            </a:r>
            <a:r>
              <a:rPr lang="hu-HU" dirty="0" err="1"/>
              <a:t>továbblépés</a:t>
            </a:r>
            <a:r>
              <a:rPr lang="hu-HU" dirty="0"/>
              <a:t>, </a:t>
            </a:r>
          </a:p>
          <a:p>
            <a:r>
              <a:rPr lang="hu-HU" dirty="0"/>
              <a:t>más </a:t>
            </a:r>
            <a:r>
              <a:rPr lang="hu-HU" b="1" dirty="0"/>
              <a:t>személlyel</a:t>
            </a:r>
            <a:r>
              <a:rPr lang="hu-HU" dirty="0"/>
              <a:t>, vagy a bevált személy megerősítésével, </a:t>
            </a:r>
          </a:p>
          <a:p>
            <a:r>
              <a:rPr lang="hu-HU" b="1" dirty="0"/>
              <a:t>támogatás csökkentésével</a:t>
            </a:r>
          </a:p>
          <a:p>
            <a:r>
              <a:rPr lang="hu-HU" b="1" dirty="0"/>
              <a:t>Rezsit, lakást </a:t>
            </a:r>
            <a:r>
              <a:rPr lang="hu-HU" dirty="0"/>
              <a:t>helyben kell megoldani</a:t>
            </a:r>
          </a:p>
          <a:p>
            <a:r>
              <a:rPr lang="hu-HU" dirty="0"/>
              <a:t>A lelkipásztor a </a:t>
            </a:r>
            <a:r>
              <a:rPr lang="hu-HU" b="1" dirty="0"/>
              <a:t>kirendelését itthonról </a:t>
            </a:r>
            <a:r>
              <a:rPr lang="hu-HU" dirty="0"/>
              <a:t>kapja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7C68315-69C6-4712-BF2A-5BF5888EB2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9425" y="1455938"/>
            <a:ext cx="4552950" cy="4480951"/>
          </a:xfrm>
        </p:spPr>
      </p:pic>
    </p:spTree>
    <p:extLst>
      <p:ext uri="{BB962C8B-B14F-4D97-AF65-F5344CB8AC3E}">
        <p14:creationId xmlns:p14="http://schemas.microsoft.com/office/powerpoint/2010/main" val="4043907394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462</Words>
  <Application>Microsoft Office PowerPoint</Application>
  <PresentationFormat>Szélesvásznú</PresentationFormat>
  <Paragraphs>64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Dimenzió</vt:lpstr>
      <vt:lpstr>MAGYAR REFORMÁTUS SZÓRVÁNYÉPÍTÉS A KÁRPÁT MEDENCÉN TÚL Csákvár – 2017.07.15.</vt:lpstr>
      <vt:lpstr>I. BIBLIAI-IGEI KIINDULÁS </vt:lpstr>
      <vt:lpstr>II. BIBLIAI-IGEI BUZDÍTÁS </vt:lpstr>
      <vt:lpstr>III. AKTUÁLIS KÉRDÉSEK ÉS PROBLÉMÁK </vt:lpstr>
      <vt:lpstr>IV. MEGOLDÁSI JAVASLATOK </vt:lpstr>
      <vt:lpstr>V. EGY KONKRÉT LEHETŐSÉG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Gyülekezeti hétvége, Monoszló  (2017.06.29.-07.02.)</dc:title>
  <dc:creator>Steinbach József</dc:creator>
  <cp:lastModifiedBy>Steinbach József</cp:lastModifiedBy>
  <cp:revision>73</cp:revision>
  <dcterms:created xsi:type="dcterms:W3CDTF">2017-06-20T11:31:33Z</dcterms:created>
  <dcterms:modified xsi:type="dcterms:W3CDTF">2017-07-15T13:40:28Z</dcterms:modified>
</cp:coreProperties>
</file>